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nva Sans" panose="020B0604020202020204" charset="0"/>
      <p:regular r:id="rId25"/>
    </p:embeddedFont>
    <p:embeddedFont>
      <p:font typeface="Canva Sans Bold"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15"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2000"/>
            </a:blip>
            <a:stretch>
              <a:fillRect t="-777" b="-777"/>
            </a:stretch>
          </a:blipFill>
        </p:spPr>
        <p:txBody>
          <a:bodyPr/>
          <a:lstStyle/>
          <a:p>
            <a:endParaRPr lang="en-US"/>
          </a:p>
        </p:txBody>
      </p:sp>
      <p:sp>
        <p:nvSpPr>
          <p:cNvPr id="3" name="Freeform 3"/>
          <p:cNvSpPr/>
          <p:nvPr/>
        </p:nvSpPr>
        <p:spPr>
          <a:xfrm>
            <a:off x="0" y="0"/>
            <a:ext cx="2467438" cy="934542"/>
          </a:xfrm>
          <a:custGeom>
            <a:avLst/>
            <a:gdLst/>
            <a:ahLst/>
            <a:cxnLst/>
            <a:rect l="l" t="t" r="r" b="b"/>
            <a:pathLst>
              <a:path w="2467438" h="934542">
                <a:moveTo>
                  <a:pt x="0" y="0"/>
                </a:moveTo>
                <a:lnTo>
                  <a:pt x="2467438" y="0"/>
                </a:lnTo>
                <a:lnTo>
                  <a:pt x="2467438" y="934542"/>
                </a:lnTo>
                <a:lnTo>
                  <a:pt x="0" y="93454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916692" cy="725947"/>
          </a:xfrm>
          <a:custGeom>
            <a:avLst/>
            <a:gdLst/>
            <a:ahLst/>
            <a:cxnLst/>
            <a:rect l="l" t="t" r="r" b="b"/>
            <a:pathLst>
              <a:path w="1916692" h="725947">
                <a:moveTo>
                  <a:pt x="0" y="0"/>
                </a:moveTo>
                <a:lnTo>
                  <a:pt x="1916692" y="0"/>
                </a:lnTo>
                <a:lnTo>
                  <a:pt x="1916692" y="725947"/>
                </a:lnTo>
                <a:lnTo>
                  <a:pt x="0" y="72594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392956" y="971550"/>
            <a:ext cx="7361644" cy="7599324"/>
          </a:xfrm>
          <a:prstGeom prst="rect">
            <a:avLst/>
          </a:prstGeom>
        </p:spPr>
        <p:txBody>
          <a:bodyPr wrap="square" lIns="0" tIns="0" rIns="0" bIns="0" rtlCol="0" anchor="t">
            <a:spAutoFit/>
          </a:bodyPr>
          <a:lstStyle/>
          <a:p>
            <a:pPr algn="l">
              <a:lnSpc>
                <a:spcPts val="3532"/>
              </a:lnSpc>
              <a:spcBef>
                <a:spcPct val="0"/>
              </a:spcBef>
            </a:pPr>
            <a:r>
              <a:rPr lang="en-US" sz="2400" dirty="0">
                <a:solidFill>
                  <a:srgbClr val="FFFFFF"/>
                </a:solidFill>
                <a:ea typeface="Canva Sans"/>
                <a:cs typeface="Canva Sans"/>
                <a:sym typeface="Canva Sans"/>
              </a:rPr>
              <a:t>CURRENT &amp; EMERGING TRENDS ANALYSIS</a:t>
            </a:r>
          </a:p>
          <a:p>
            <a:pPr algn="l">
              <a:lnSpc>
                <a:spcPts val="3532"/>
              </a:lnSpc>
              <a:spcBef>
                <a:spcPct val="0"/>
              </a:spcBef>
            </a:pPr>
            <a:endParaRPr lang="en-US" sz="2400" dirty="0">
              <a:solidFill>
                <a:srgbClr val="FFFFFF"/>
              </a:solidFill>
              <a:ea typeface="Canva Sans"/>
              <a:cs typeface="Canva Sans"/>
              <a:sym typeface="Canva Sans"/>
            </a:endParaRPr>
          </a:p>
          <a:p>
            <a:pPr marL="342900" indent="-342900" algn="l">
              <a:lnSpc>
                <a:spcPts val="3532"/>
              </a:lnSpc>
              <a:spcBef>
                <a:spcPct val="0"/>
              </a:spcBef>
              <a:buFont typeface="Arial" panose="020B0604020202020204" pitchFamily="34" charset="0"/>
              <a:buChar char="•"/>
            </a:pPr>
            <a:r>
              <a:rPr lang="en-US" sz="2400" u="sng" dirty="0">
                <a:solidFill>
                  <a:srgbClr val="FFFFFF"/>
                </a:solidFill>
                <a:ea typeface="Canva Sans"/>
                <a:cs typeface="Canva Sans"/>
                <a:sym typeface="Canva Sans"/>
              </a:rPr>
              <a:t>D2C Growth:</a:t>
            </a:r>
            <a:r>
              <a:rPr lang="en-US" sz="2400" dirty="0">
                <a:solidFill>
                  <a:srgbClr val="FFFFFF"/>
                </a:solidFill>
                <a:ea typeface="Canva Sans"/>
                <a:cs typeface="Canva Sans"/>
                <a:sym typeface="Canva Sans"/>
              </a:rPr>
              <a:t> D2C brands like </a:t>
            </a:r>
            <a:r>
              <a:rPr lang="en-US" sz="2400" dirty="0" err="1">
                <a:solidFill>
                  <a:srgbClr val="FFFFFF"/>
                </a:solidFill>
                <a:ea typeface="Canva Sans"/>
                <a:cs typeface="Canva Sans"/>
                <a:sym typeface="Canva Sans"/>
              </a:rPr>
              <a:t>boAt</a:t>
            </a:r>
            <a:r>
              <a:rPr lang="en-US" sz="2400" dirty="0">
                <a:solidFill>
                  <a:srgbClr val="FFFFFF"/>
                </a:solidFill>
                <a:ea typeface="Canva Sans"/>
                <a:cs typeface="Canva Sans"/>
                <a:sym typeface="Canva Sans"/>
              </a:rPr>
              <a:t> are disrupting traditional retail, with the Indian D2C market expected to reach USD 100 billion by 2025 (Inc42, 2024).</a:t>
            </a:r>
          </a:p>
          <a:p>
            <a:pPr marL="342900" indent="-342900" algn="l">
              <a:lnSpc>
                <a:spcPts val="3532"/>
              </a:lnSpc>
              <a:spcBef>
                <a:spcPct val="0"/>
              </a:spcBef>
              <a:buFont typeface="Arial" panose="020B0604020202020204" pitchFamily="34" charset="0"/>
              <a:buChar char="•"/>
            </a:pPr>
            <a:r>
              <a:rPr lang="en-US" sz="2400" u="sng" dirty="0">
                <a:solidFill>
                  <a:srgbClr val="FFFFFF"/>
                </a:solidFill>
                <a:ea typeface="Canva Sans"/>
                <a:cs typeface="Canva Sans"/>
                <a:sym typeface="Canva Sans"/>
              </a:rPr>
              <a:t>Smart Wearables Surge</a:t>
            </a:r>
            <a:r>
              <a:rPr lang="en-US" sz="2400" dirty="0">
                <a:solidFill>
                  <a:srgbClr val="FFFFFF"/>
                </a:solidFill>
                <a:ea typeface="Canva Sans"/>
                <a:cs typeface="Canva Sans"/>
                <a:sym typeface="Canva Sans"/>
              </a:rPr>
              <a:t>: Smartwatch sales grew 171% YoY in 2023, driven by budget-friendly options (IDC India, 2024).</a:t>
            </a:r>
          </a:p>
          <a:p>
            <a:pPr marL="342900" indent="-342900" algn="l">
              <a:lnSpc>
                <a:spcPts val="3532"/>
              </a:lnSpc>
              <a:spcBef>
                <a:spcPct val="0"/>
              </a:spcBef>
              <a:buFont typeface="Arial" panose="020B0604020202020204" pitchFamily="34" charset="0"/>
              <a:buChar char="•"/>
            </a:pPr>
            <a:r>
              <a:rPr lang="en-US" sz="2400" u="sng" dirty="0">
                <a:solidFill>
                  <a:srgbClr val="FFFFFF"/>
                </a:solidFill>
                <a:ea typeface="Canva Sans"/>
                <a:cs typeface="Canva Sans"/>
                <a:sym typeface="Canva Sans"/>
              </a:rPr>
              <a:t>Gen Z and Millennial Preferences</a:t>
            </a:r>
            <a:r>
              <a:rPr lang="en-US" sz="2400" dirty="0">
                <a:solidFill>
                  <a:srgbClr val="FFFFFF"/>
                </a:solidFill>
                <a:ea typeface="Canva Sans"/>
                <a:cs typeface="Canva Sans"/>
                <a:sym typeface="Canva Sans"/>
              </a:rPr>
              <a:t>: 70% of online shoppers in India are under 35, prioritizing style, affordability, and e-commerce convenience (KPMG, 2024).</a:t>
            </a:r>
          </a:p>
          <a:p>
            <a:pPr marL="342900" indent="-342900" algn="l">
              <a:lnSpc>
                <a:spcPts val="3532"/>
              </a:lnSpc>
              <a:spcBef>
                <a:spcPct val="0"/>
              </a:spcBef>
              <a:buFont typeface="Arial" panose="020B0604020202020204" pitchFamily="34" charset="0"/>
              <a:buChar char="•"/>
            </a:pPr>
            <a:r>
              <a:rPr lang="en-US" sz="2400" dirty="0">
                <a:solidFill>
                  <a:srgbClr val="FFFFFF"/>
                </a:solidFill>
                <a:ea typeface="Canva Sans"/>
                <a:cs typeface="Canva Sans"/>
                <a:sym typeface="Canva Sans"/>
              </a:rPr>
              <a:t> </a:t>
            </a:r>
            <a:r>
              <a:rPr lang="en-US" sz="2400" u="sng" dirty="0">
                <a:solidFill>
                  <a:srgbClr val="FFFFFF"/>
                </a:solidFill>
                <a:ea typeface="Canva Sans"/>
                <a:cs typeface="Canva Sans"/>
                <a:sym typeface="Canva Sans"/>
              </a:rPr>
              <a:t>Local Manufacturing</a:t>
            </a:r>
            <a:r>
              <a:rPr lang="en-US" sz="2400" dirty="0">
                <a:solidFill>
                  <a:srgbClr val="FFFFFF"/>
                </a:solidFill>
                <a:ea typeface="Canva Sans"/>
                <a:cs typeface="Canva Sans"/>
                <a:sym typeface="Canva Sans"/>
              </a:rPr>
              <a:t>: Government incentives have increased domestic production, reducing import dependency.</a:t>
            </a:r>
          </a:p>
          <a:p>
            <a:pPr marL="342900" indent="-342900" algn="l">
              <a:lnSpc>
                <a:spcPts val="3532"/>
              </a:lnSpc>
              <a:spcBef>
                <a:spcPct val="0"/>
              </a:spcBef>
              <a:buFont typeface="Arial" panose="020B0604020202020204" pitchFamily="34" charset="0"/>
              <a:buChar char="•"/>
            </a:pPr>
            <a:r>
              <a:rPr lang="en-US" sz="2400" u="sng" dirty="0">
                <a:solidFill>
                  <a:srgbClr val="FFFFFF"/>
                </a:solidFill>
                <a:ea typeface="Canva Sans"/>
                <a:cs typeface="Canva Sans"/>
                <a:sym typeface="Canva Sans"/>
              </a:rPr>
              <a:t>Personal Expression</a:t>
            </a:r>
            <a:r>
              <a:rPr lang="en-US" sz="2400" dirty="0">
                <a:solidFill>
                  <a:srgbClr val="FFFFFF"/>
                </a:solidFill>
                <a:ea typeface="Canva Sans"/>
                <a:cs typeface="Canva Sans"/>
                <a:sym typeface="Canva Sans"/>
              </a:rPr>
              <a:t>: Consumers seek tech products that reflect identity, blending fashion and functionality.</a:t>
            </a:r>
          </a:p>
        </p:txBody>
      </p:sp>
      <p:sp>
        <p:nvSpPr>
          <p:cNvPr id="4" name="Freeform 4"/>
          <p:cNvSpPr/>
          <p:nvPr/>
        </p:nvSpPr>
        <p:spPr>
          <a:xfrm>
            <a:off x="293081" y="971550"/>
            <a:ext cx="9841519" cy="8439149"/>
          </a:xfrm>
          <a:custGeom>
            <a:avLst/>
            <a:gdLst/>
            <a:ahLst/>
            <a:cxnLst/>
            <a:rect l="l" t="t" r="r" b="b"/>
            <a:pathLst>
              <a:path w="9834376" h="6736363">
                <a:moveTo>
                  <a:pt x="0" y="0"/>
                </a:moveTo>
                <a:lnTo>
                  <a:pt x="9834377" y="0"/>
                </a:lnTo>
                <a:lnTo>
                  <a:pt x="9834377" y="6736363"/>
                </a:lnTo>
                <a:lnTo>
                  <a:pt x="0" y="6736363"/>
                </a:lnTo>
                <a:lnTo>
                  <a:pt x="0" y="0"/>
                </a:lnTo>
                <a:close/>
              </a:path>
            </a:pathLst>
          </a:custGeom>
          <a:blipFill>
            <a:blip r:embed="rId3"/>
            <a:stretch>
              <a:fillRect l="-560" t="-5005" r="-9778" b="-907"/>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2239087" y="717009"/>
            <a:ext cx="14245639" cy="8752841"/>
          </a:xfrm>
          <a:custGeom>
            <a:avLst/>
            <a:gdLst/>
            <a:ahLst/>
            <a:cxnLst/>
            <a:rect l="l" t="t" r="r" b="b"/>
            <a:pathLst>
              <a:path w="14245639" h="8752841">
                <a:moveTo>
                  <a:pt x="0" y="0"/>
                </a:moveTo>
                <a:lnTo>
                  <a:pt x="14245639" y="0"/>
                </a:lnTo>
                <a:lnTo>
                  <a:pt x="14245639" y="8752841"/>
                </a:lnTo>
                <a:lnTo>
                  <a:pt x="0" y="8752841"/>
                </a:lnTo>
                <a:lnTo>
                  <a:pt x="0" y="0"/>
                </a:lnTo>
                <a:close/>
              </a:path>
            </a:pathLst>
          </a:custGeom>
          <a:blipFill>
            <a:blip r:embed="rId2"/>
            <a:stretch>
              <a:fillRect l="-5280" t="-14944" b="-10996"/>
            </a:stretch>
          </a:blipFill>
          <a:ln w="38100" cap="rnd">
            <a:solidFill>
              <a:srgbClr val="E30603"/>
            </a:solidFill>
            <a:prstDash val="solid"/>
            <a:round/>
          </a:ln>
        </p:spPr>
        <p:txBody>
          <a:bodyPr/>
          <a:lstStyle/>
          <a:p>
            <a:endParaRPr lang="en-US"/>
          </a:p>
        </p:txBody>
      </p:sp>
      <p:sp>
        <p:nvSpPr>
          <p:cNvPr id="3" name="Freeform 3"/>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Freeform 3"/>
          <p:cNvSpPr/>
          <p:nvPr/>
        </p:nvSpPr>
        <p:spPr>
          <a:xfrm>
            <a:off x="685800" y="2400300"/>
            <a:ext cx="16611600" cy="6889892"/>
          </a:xfrm>
          <a:custGeom>
            <a:avLst/>
            <a:gdLst/>
            <a:ahLst/>
            <a:cxnLst/>
            <a:rect l="l" t="t" r="r" b="b"/>
            <a:pathLst>
              <a:path w="15618779" h="6813692">
                <a:moveTo>
                  <a:pt x="0" y="0"/>
                </a:moveTo>
                <a:lnTo>
                  <a:pt x="15618779" y="0"/>
                </a:lnTo>
                <a:lnTo>
                  <a:pt x="15618779" y="6813692"/>
                </a:lnTo>
                <a:lnTo>
                  <a:pt x="0" y="681369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463319" y="661113"/>
            <a:ext cx="10292953" cy="1368461"/>
          </a:xfrm>
          <a:prstGeom prst="rect">
            <a:avLst/>
          </a:prstGeom>
        </p:spPr>
        <p:txBody>
          <a:bodyPr lIns="0" tIns="0" rIns="0" bIns="0" rtlCol="0" anchor="t">
            <a:spAutoFit/>
          </a:bodyPr>
          <a:lstStyle/>
          <a:p>
            <a:pPr algn="ctr">
              <a:lnSpc>
                <a:spcPts val="11200"/>
              </a:lnSpc>
            </a:pPr>
            <a:r>
              <a:rPr lang="en-US" sz="8000" b="1">
                <a:solidFill>
                  <a:srgbClr val="FFFFFF"/>
                </a:solidFill>
                <a:latin typeface="Canva Sans Bold"/>
                <a:ea typeface="Canva Sans Bold"/>
                <a:cs typeface="Canva Sans Bold"/>
                <a:sym typeface="Canva Sans Bold"/>
              </a:rPr>
              <a:t>7 P’S OF MARKETING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Freeform 3"/>
          <p:cNvSpPr/>
          <p:nvPr/>
        </p:nvSpPr>
        <p:spPr>
          <a:xfrm>
            <a:off x="476250" y="2325624"/>
            <a:ext cx="17335500" cy="7282737"/>
          </a:xfrm>
          <a:custGeom>
            <a:avLst/>
            <a:gdLst/>
            <a:ahLst/>
            <a:cxnLst/>
            <a:rect l="l" t="t" r="r" b="b"/>
            <a:pathLst>
              <a:path w="18715680" h="6714250">
                <a:moveTo>
                  <a:pt x="0" y="0"/>
                </a:moveTo>
                <a:lnTo>
                  <a:pt x="18715680" y="0"/>
                </a:lnTo>
                <a:lnTo>
                  <a:pt x="18715680" y="6714250"/>
                </a:lnTo>
                <a:lnTo>
                  <a:pt x="0" y="6714250"/>
                </a:lnTo>
                <a:lnTo>
                  <a:pt x="0" y="0"/>
                </a:lnTo>
                <a:close/>
              </a:path>
            </a:pathLst>
          </a:custGeom>
          <a:blipFill>
            <a:blip r:embed="rId3"/>
            <a:stretch>
              <a:fillRect l="-3167" r="-5431"/>
            </a:stretch>
          </a:blipFill>
        </p:spPr>
        <p:txBody>
          <a:bodyPr/>
          <a:lstStyle/>
          <a:p>
            <a:endParaRPr lang="en-US"/>
          </a:p>
        </p:txBody>
      </p:sp>
      <p:sp>
        <p:nvSpPr>
          <p:cNvPr id="4" name="TextBox 4"/>
          <p:cNvSpPr txBox="1"/>
          <p:nvPr/>
        </p:nvSpPr>
        <p:spPr>
          <a:xfrm>
            <a:off x="1463319" y="680163"/>
            <a:ext cx="13696076" cy="1240401"/>
          </a:xfrm>
          <a:prstGeom prst="rect">
            <a:avLst/>
          </a:prstGeom>
        </p:spPr>
        <p:txBody>
          <a:bodyPr lIns="0" tIns="0" rIns="0" bIns="0" rtlCol="0" anchor="t">
            <a:spAutoFit/>
          </a:bodyPr>
          <a:lstStyle/>
          <a:p>
            <a:pPr algn="ctr">
              <a:lnSpc>
                <a:spcPts val="10196"/>
              </a:lnSpc>
            </a:pPr>
            <a:r>
              <a:rPr lang="en-US" sz="7283" b="1">
                <a:solidFill>
                  <a:srgbClr val="FFFFFF"/>
                </a:solidFill>
                <a:latin typeface="Canva Sans Bold"/>
                <a:ea typeface="Canva Sans Bold"/>
                <a:cs typeface="Canva Sans Bold"/>
                <a:sym typeface="Canva Sans Bold"/>
              </a:rPr>
              <a:t>7 P’S OF MARKETING (CONT’)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Freeform 3"/>
          <p:cNvSpPr/>
          <p:nvPr/>
        </p:nvSpPr>
        <p:spPr>
          <a:xfrm>
            <a:off x="5850788" y="2134237"/>
            <a:ext cx="6586425" cy="7941574"/>
          </a:xfrm>
          <a:custGeom>
            <a:avLst/>
            <a:gdLst/>
            <a:ahLst/>
            <a:cxnLst/>
            <a:rect l="l" t="t" r="r" b="b"/>
            <a:pathLst>
              <a:path w="6586425" h="7941574">
                <a:moveTo>
                  <a:pt x="0" y="0"/>
                </a:moveTo>
                <a:lnTo>
                  <a:pt x="6586424" y="0"/>
                </a:lnTo>
                <a:lnTo>
                  <a:pt x="6586424" y="7941574"/>
                </a:lnTo>
                <a:lnTo>
                  <a:pt x="0" y="794157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498517" y="914400"/>
            <a:ext cx="11229458" cy="1021975"/>
          </a:xfrm>
          <a:prstGeom prst="rect">
            <a:avLst/>
          </a:prstGeom>
        </p:spPr>
        <p:txBody>
          <a:bodyPr lIns="0" tIns="0" rIns="0" bIns="0" rtlCol="0" anchor="t">
            <a:spAutoFit/>
          </a:bodyPr>
          <a:lstStyle/>
          <a:p>
            <a:pPr algn="ctr">
              <a:lnSpc>
                <a:spcPts val="8360"/>
              </a:lnSpc>
            </a:pPr>
            <a:r>
              <a:rPr lang="en-US" sz="5971" b="1">
                <a:solidFill>
                  <a:srgbClr val="FFFFFF"/>
                </a:solidFill>
                <a:latin typeface="Canva Sans Bold"/>
                <a:ea typeface="Canva Sans Bold"/>
                <a:cs typeface="Canva Sans Bold"/>
                <a:sym typeface="Canva Sans Bold"/>
              </a:rPr>
              <a:t>7 P’S OF MARKETING (CONT’)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893094" y="207081"/>
            <a:ext cx="11229458" cy="1019855"/>
          </a:xfrm>
          <a:prstGeom prst="rect">
            <a:avLst/>
          </a:prstGeom>
        </p:spPr>
        <p:txBody>
          <a:bodyPr lIns="0" tIns="0" rIns="0" bIns="0" rtlCol="0" anchor="t">
            <a:spAutoFit/>
          </a:bodyPr>
          <a:lstStyle/>
          <a:p>
            <a:pPr algn="l">
              <a:lnSpc>
                <a:spcPts val="8360"/>
              </a:lnSpc>
            </a:pPr>
            <a:r>
              <a:rPr lang="en-US" sz="5971" b="1" dirty="0">
                <a:solidFill>
                  <a:srgbClr val="FFFFFF"/>
                </a:solidFill>
                <a:latin typeface="Canva Sans Bold"/>
                <a:ea typeface="Canva Sans Bold"/>
                <a:cs typeface="Canva Sans Bold"/>
                <a:sym typeface="Canva Sans Bold"/>
              </a:rPr>
              <a:t>PORTER’S FIVE FORCE</a:t>
            </a:r>
          </a:p>
        </p:txBody>
      </p:sp>
      <p:graphicFrame>
        <p:nvGraphicFramePr>
          <p:cNvPr id="5" name="Table 4">
            <a:extLst>
              <a:ext uri="{FF2B5EF4-FFF2-40B4-BE49-F238E27FC236}">
                <a16:creationId xmlns:a16="http://schemas.microsoft.com/office/drawing/2014/main" id="{857917C7-099A-A7C6-EEDF-79AB5E02A5A8}"/>
              </a:ext>
            </a:extLst>
          </p:cNvPr>
          <p:cNvGraphicFramePr>
            <a:graphicFrameLocks noGrp="1"/>
          </p:cNvGraphicFramePr>
          <p:nvPr>
            <p:extLst>
              <p:ext uri="{D42A27DB-BD31-4B8C-83A1-F6EECF244321}">
                <p14:modId xmlns:p14="http://schemas.microsoft.com/office/powerpoint/2010/main" val="651497"/>
              </p:ext>
            </p:extLst>
          </p:nvPr>
        </p:nvGraphicFramePr>
        <p:xfrm>
          <a:off x="647700" y="1210288"/>
          <a:ext cx="16992600" cy="9021248"/>
        </p:xfrm>
        <a:graphic>
          <a:graphicData uri="http://schemas.openxmlformats.org/drawingml/2006/table">
            <a:tbl>
              <a:tblPr/>
              <a:tblGrid>
                <a:gridCol w="5664200">
                  <a:extLst>
                    <a:ext uri="{9D8B030D-6E8A-4147-A177-3AD203B41FA5}">
                      <a16:colId xmlns:a16="http://schemas.microsoft.com/office/drawing/2014/main" val="720312134"/>
                    </a:ext>
                  </a:extLst>
                </a:gridCol>
                <a:gridCol w="5664200">
                  <a:extLst>
                    <a:ext uri="{9D8B030D-6E8A-4147-A177-3AD203B41FA5}">
                      <a16:colId xmlns:a16="http://schemas.microsoft.com/office/drawing/2014/main" val="1268603007"/>
                    </a:ext>
                  </a:extLst>
                </a:gridCol>
                <a:gridCol w="5664200">
                  <a:extLst>
                    <a:ext uri="{9D8B030D-6E8A-4147-A177-3AD203B41FA5}">
                      <a16:colId xmlns:a16="http://schemas.microsoft.com/office/drawing/2014/main" val="1643426215"/>
                    </a:ext>
                  </a:extLst>
                </a:gridCol>
              </a:tblGrid>
              <a:tr h="379309">
                <a:tc>
                  <a:txBody>
                    <a:bodyPr/>
                    <a:lstStyle/>
                    <a:p>
                      <a:pPr algn="ctr"/>
                      <a:r>
                        <a:rPr lang="en-IN" sz="2400" b="1" dirty="0">
                          <a:solidFill>
                            <a:srgbClr val="FFFFFF"/>
                          </a:solidFill>
                          <a:effectLst/>
                        </a:rPr>
                        <a:t>Force</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a:txBody>
                    <a:bodyPr/>
                    <a:lstStyle/>
                    <a:p>
                      <a:pPr algn="ctr"/>
                      <a:r>
                        <a:rPr lang="en-IN" sz="2400" b="1">
                          <a:solidFill>
                            <a:srgbClr val="FFFFFF"/>
                          </a:solidFill>
                          <a:effectLst/>
                        </a:rPr>
                        <a:t>Intensity</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a:txBody>
                    <a:bodyPr/>
                    <a:lstStyle/>
                    <a:p>
                      <a:pPr algn="ctr"/>
                      <a:r>
                        <a:rPr lang="en-IN" sz="2400" b="1">
                          <a:solidFill>
                            <a:srgbClr val="FFFFFF"/>
                          </a:solidFill>
                          <a:effectLst/>
                        </a:rPr>
                        <a:t>Key Factors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1166134795"/>
                  </a:ext>
                </a:extLst>
              </a:tr>
              <a:tr h="722878">
                <a:tc rowSpan="3">
                  <a:txBody>
                    <a:bodyPr/>
                    <a:lstStyle/>
                    <a:p>
                      <a:pPr algn="ctr"/>
                      <a:r>
                        <a:rPr lang="en-IN" sz="2400" b="1" dirty="0">
                          <a:solidFill>
                            <a:srgbClr val="FFFFFF"/>
                          </a:solidFill>
                          <a:effectLst/>
                        </a:rPr>
                        <a:t>Threat of New Entrants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rowSpan="3">
                  <a:txBody>
                    <a:bodyPr/>
                    <a:lstStyle/>
                    <a:p>
                      <a:pPr algn="ctr"/>
                      <a:r>
                        <a:rPr lang="en-IN" sz="2400" dirty="0">
                          <a:solidFill>
                            <a:srgbClr val="FFFFFF"/>
                          </a:solidFill>
                          <a:effectLst/>
                        </a:rPr>
                        <a:t>MODERATE</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a:txBody>
                    <a:bodyPr/>
                    <a:lstStyle/>
                    <a:p>
                      <a:pPr algn="ctr"/>
                      <a:r>
                        <a:rPr lang="en-IN" sz="2400">
                          <a:solidFill>
                            <a:srgbClr val="FFFFFF"/>
                          </a:solidFill>
                          <a:effectLst/>
                        </a:rPr>
                        <a:t>• Low manufacturing barriers but high brand-building costs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49552709"/>
                  </a:ext>
                </a:extLst>
              </a:tr>
              <a:tr h="722878">
                <a:tc vMerge="1">
                  <a:txBody>
                    <a:bodyPr/>
                    <a:lstStyle/>
                    <a:p>
                      <a:endParaRPr lang="en-US"/>
                    </a:p>
                  </a:txBody>
                  <a:tcPr/>
                </a:tc>
                <a:tc vMerge="1">
                  <a:txBody>
                    <a:bodyPr/>
                    <a:lstStyle/>
                    <a:p>
                      <a:endParaRPr lang="en-US"/>
                    </a:p>
                  </a:txBody>
                  <a:tcPr/>
                </a:tc>
                <a:tc>
                  <a:txBody>
                    <a:bodyPr/>
                    <a:lstStyle/>
                    <a:p>
                      <a:pPr algn="ctr"/>
                      <a:r>
                        <a:rPr lang="en-IN" sz="2400">
                          <a:solidFill>
                            <a:srgbClr val="FFFFFF"/>
                          </a:solidFill>
                          <a:effectLst/>
                        </a:rPr>
                        <a:t>• Established distribution networks create some protection</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1654875863"/>
                  </a:ext>
                </a:extLst>
              </a:tr>
              <a:tr h="722878">
                <a:tc vMerge="1">
                  <a:txBody>
                    <a:bodyPr/>
                    <a:lstStyle/>
                    <a:p>
                      <a:endParaRPr lang="en-US"/>
                    </a:p>
                  </a:txBody>
                  <a:tcPr/>
                </a:tc>
                <a:tc vMerge="1">
                  <a:txBody>
                    <a:bodyPr/>
                    <a:lstStyle/>
                    <a:p>
                      <a:endParaRPr lang="en-US"/>
                    </a:p>
                  </a:txBody>
                  <a:tcPr/>
                </a:tc>
                <a:tc>
                  <a:txBody>
                    <a:bodyPr/>
                    <a:lstStyle/>
                    <a:p>
                      <a:pPr algn="ctr"/>
                      <a:r>
                        <a:rPr lang="en-IN" sz="2400">
                          <a:solidFill>
                            <a:srgbClr val="FFFFFF"/>
                          </a:solidFill>
                          <a:effectLst/>
                        </a:rPr>
                        <a:t>• Patent protection is minimal in this industry</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331164822"/>
                  </a:ext>
                </a:extLst>
              </a:tr>
              <a:tr h="722878">
                <a:tc rowSpan="3">
                  <a:txBody>
                    <a:bodyPr/>
                    <a:lstStyle/>
                    <a:p>
                      <a:pPr algn="ctr"/>
                      <a:r>
                        <a:rPr lang="en-IN" sz="2400" b="1" dirty="0">
                          <a:solidFill>
                            <a:srgbClr val="FFFFFF"/>
                          </a:solidFill>
                          <a:effectLst/>
                        </a:rPr>
                        <a:t>Threat of Substitutes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rowSpan="3">
                  <a:txBody>
                    <a:bodyPr/>
                    <a:lstStyle/>
                    <a:p>
                      <a:pPr algn="ctr"/>
                      <a:r>
                        <a:rPr lang="en-IN" sz="2400" dirty="0">
                          <a:solidFill>
                            <a:srgbClr val="FFFFFF"/>
                          </a:solidFill>
                          <a:effectLst/>
                        </a:rPr>
                        <a:t>HIGH</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a:txBody>
                    <a:bodyPr/>
                    <a:lstStyle/>
                    <a:p>
                      <a:pPr algn="ctr"/>
                      <a:r>
                        <a:rPr lang="en-IN" sz="2400">
                          <a:solidFill>
                            <a:srgbClr val="FFFFFF"/>
                          </a:solidFill>
                          <a:effectLst/>
                        </a:rPr>
                        <a:t>• Multiple alternatives: wired headphones, premium brands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016497497"/>
                  </a:ext>
                </a:extLst>
              </a:tr>
              <a:tr h="379309">
                <a:tc vMerge="1">
                  <a:txBody>
                    <a:bodyPr/>
                    <a:lstStyle/>
                    <a:p>
                      <a:endParaRPr lang="en-US"/>
                    </a:p>
                  </a:txBody>
                  <a:tcPr/>
                </a:tc>
                <a:tc vMerge="1">
                  <a:txBody>
                    <a:bodyPr/>
                    <a:lstStyle/>
                    <a:p>
                      <a:endParaRPr lang="en-US"/>
                    </a:p>
                  </a:txBody>
                  <a:tcPr/>
                </a:tc>
                <a:tc>
                  <a:txBody>
                    <a:bodyPr/>
                    <a:lstStyle/>
                    <a:p>
                      <a:pPr algn="ctr"/>
                      <a:r>
                        <a:rPr lang="en-IN" sz="2400">
                          <a:solidFill>
                            <a:srgbClr val="FFFFFF"/>
                          </a:solidFill>
                          <a:effectLst/>
                        </a:rPr>
                        <a:t>• Smartphone-integrated audio solutions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4256649989"/>
                  </a:ext>
                </a:extLst>
              </a:tr>
              <a:tr h="379309">
                <a:tc vMerge="1">
                  <a:txBody>
                    <a:bodyPr/>
                    <a:lstStyle/>
                    <a:p>
                      <a:endParaRPr lang="en-US"/>
                    </a:p>
                  </a:txBody>
                  <a:tcPr/>
                </a:tc>
                <a:tc vMerge="1">
                  <a:txBody>
                    <a:bodyPr/>
                    <a:lstStyle/>
                    <a:p>
                      <a:endParaRPr lang="en-US"/>
                    </a:p>
                  </a:txBody>
                  <a:tcPr/>
                </a:tc>
                <a:tc>
                  <a:txBody>
                    <a:bodyPr/>
                    <a:lstStyle/>
                    <a:p>
                      <a:pPr algn="ctr"/>
                      <a:r>
                        <a:rPr lang="en-IN" sz="2400">
                          <a:solidFill>
                            <a:srgbClr val="FFFFFF"/>
                          </a:solidFill>
                          <a:effectLst/>
                        </a:rPr>
                        <a:t>• Smart speakers and home audio systems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585970071"/>
                  </a:ext>
                </a:extLst>
              </a:tr>
              <a:tr h="722878">
                <a:tc rowSpan="3">
                  <a:txBody>
                    <a:bodyPr/>
                    <a:lstStyle/>
                    <a:p>
                      <a:pPr algn="ctr"/>
                      <a:r>
                        <a:rPr lang="en-IN" sz="2400" b="1" dirty="0">
                          <a:solidFill>
                            <a:srgbClr val="FFFFFF"/>
                          </a:solidFill>
                          <a:effectLst/>
                        </a:rPr>
                        <a:t>Supplier Bargaining Power</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rowSpan="3">
                  <a:txBody>
                    <a:bodyPr/>
                    <a:lstStyle/>
                    <a:p>
                      <a:pPr algn="ctr"/>
                      <a:r>
                        <a:rPr lang="en-IN" sz="2400" dirty="0">
                          <a:solidFill>
                            <a:srgbClr val="FFFFFF"/>
                          </a:solidFill>
                          <a:effectLst/>
                        </a:rPr>
                        <a:t>MODERATE</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a:txBody>
                    <a:bodyPr/>
                    <a:lstStyle/>
                    <a:p>
                      <a:pPr algn="ctr"/>
                      <a:r>
                        <a:rPr lang="en-IN" sz="2400">
                          <a:solidFill>
                            <a:srgbClr val="FFFFFF"/>
                          </a:solidFill>
                          <a:effectLst/>
                        </a:rPr>
                        <a:t>• Dependency on Chinese ODM manufacturers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689965693"/>
                  </a:ext>
                </a:extLst>
              </a:tr>
              <a:tr h="379309">
                <a:tc vMerge="1">
                  <a:txBody>
                    <a:bodyPr/>
                    <a:lstStyle/>
                    <a:p>
                      <a:endParaRPr lang="en-US"/>
                    </a:p>
                  </a:txBody>
                  <a:tcPr/>
                </a:tc>
                <a:tc vMerge="1">
                  <a:txBody>
                    <a:bodyPr/>
                    <a:lstStyle/>
                    <a:p>
                      <a:endParaRPr lang="en-US"/>
                    </a:p>
                  </a:txBody>
                  <a:tcPr/>
                </a:tc>
                <a:tc>
                  <a:txBody>
                    <a:bodyPr/>
                    <a:lstStyle/>
                    <a:p>
                      <a:pPr algn="ctr"/>
                      <a:r>
                        <a:rPr lang="en-IN" sz="2400">
                          <a:solidFill>
                            <a:srgbClr val="FFFFFF"/>
                          </a:solidFill>
                          <a:effectLst/>
                        </a:rPr>
                        <a:t>• Multiple supplier options available</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3512061916"/>
                  </a:ext>
                </a:extLst>
              </a:tr>
              <a:tr h="722878">
                <a:tc vMerge="1">
                  <a:txBody>
                    <a:bodyPr/>
                    <a:lstStyle/>
                    <a:p>
                      <a:endParaRPr lang="en-US"/>
                    </a:p>
                  </a:txBody>
                  <a:tcPr/>
                </a:tc>
                <a:tc vMerge="1">
                  <a:txBody>
                    <a:bodyPr/>
                    <a:lstStyle/>
                    <a:p>
                      <a:endParaRPr lang="en-US"/>
                    </a:p>
                  </a:txBody>
                  <a:tcPr/>
                </a:tc>
                <a:tc>
                  <a:txBody>
                    <a:bodyPr/>
                    <a:lstStyle/>
                    <a:p>
                      <a:pPr algn="ctr"/>
                      <a:r>
                        <a:rPr lang="en-IN" sz="2400">
                          <a:solidFill>
                            <a:srgbClr val="FFFFFF"/>
                          </a:solidFill>
                          <a:effectLst/>
                        </a:rPr>
                        <a:t>• Commodity components reduce switching costs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600778166"/>
                  </a:ext>
                </a:extLst>
              </a:tr>
              <a:tr h="379309">
                <a:tc rowSpan="3">
                  <a:txBody>
                    <a:bodyPr/>
                    <a:lstStyle/>
                    <a:p>
                      <a:pPr algn="ctr"/>
                      <a:r>
                        <a:rPr lang="en-IN" sz="2400" b="1">
                          <a:solidFill>
                            <a:srgbClr val="FFFFFF"/>
                          </a:solidFill>
                          <a:effectLst/>
                        </a:rPr>
                        <a:t>Buyer Bargaining Power</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rowSpan="3">
                  <a:txBody>
                    <a:bodyPr/>
                    <a:lstStyle/>
                    <a:p>
                      <a:pPr algn="ctr"/>
                      <a:r>
                        <a:rPr lang="en-IN" sz="2400" dirty="0">
                          <a:solidFill>
                            <a:srgbClr val="FFFFFF"/>
                          </a:solidFill>
                          <a:effectLst/>
                        </a:rPr>
                        <a:t>HIGH</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a:txBody>
                    <a:bodyPr/>
                    <a:lstStyle/>
                    <a:p>
                      <a:pPr algn="ctr"/>
                      <a:r>
                        <a:rPr lang="en-IN" sz="2400">
                          <a:solidFill>
                            <a:srgbClr val="FFFFFF"/>
                          </a:solidFill>
                          <a:effectLst/>
                        </a:rPr>
                        <a:t>• Price-sensitive Indian consumers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1409806848"/>
                  </a:ext>
                </a:extLst>
              </a:tr>
              <a:tr h="379309">
                <a:tc vMerge="1">
                  <a:txBody>
                    <a:bodyPr/>
                    <a:lstStyle/>
                    <a:p>
                      <a:endParaRPr lang="en-US"/>
                    </a:p>
                  </a:txBody>
                  <a:tcPr/>
                </a:tc>
                <a:tc vMerge="1">
                  <a:txBody>
                    <a:bodyPr/>
                    <a:lstStyle/>
                    <a:p>
                      <a:endParaRPr lang="en-US"/>
                    </a:p>
                  </a:txBody>
                  <a:tcPr/>
                </a:tc>
                <a:tc>
                  <a:txBody>
                    <a:bodyPr/>
                    <a:lstStyle/>
                    <a:p>
                      <a:pPr algn="ctr"/>
                      <a:r>
                        <a:rPr lang="en-IN" sz="2400">
                          <a:solidFill>
                            <a:srgbClr val="FFFFFF"/>
                          </a:solidFill>
                          <a:effectLst/>
                        </a:rPr>
                        <a:t>• Easy online comparison shopping</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3837600776"/>
                  </a:ext>
                </a:extLst>
              </a:tr>
              <a:tr h="379309">
                <a:tc vMerge="1">
                  <a:txBody>
                    <a:bodyPr/>
                    <a:lstStyle/>
                    <a:p>
                      <a:endParaRPr lang="en-US"/>
                    </a:p>
                  </a:txBody>
                  <a:tcPr/>
                </a:tc>
                <a:tc vMerge="1">
                  <a:txBody>
                    <a:bodyPr/>
                    <a:lstStyle/>
                    <a:p>
                      <a:endParaRPr lang="en-US"/>
                    </a:p>
                  </a:txBody>
                  <a:tcPr/>
                </a:tc>
                <a:tc>
                  <a:txBody>
                    <a:bodyPr/>
                    <a:lstStyle/>
                    <a:p>
                      <a:pPr algn="ctr"/>
                      <a:r>
                        <a:rPr lang="en-IN" sz="2400">
                          <a:solidFill>
                            <a:srgbClr val="FFFFFF"/>
                          </a:solidFill>
                          <a:effectLst/>
                        </a:rPr>
                        <a:t>• Low switching costs between brands</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400906832"/>
                  </a:ext>
                </a:extLst>
              </a:tr>
              <a:tr h="722878">
                <a:tc rowSpan="3">
                  <a:txBody>
                    <a:bodyPr/>
                    <a:lstStyle/>
                    <a:p>
                      <a:pPr algn="ctr"/>
                      <a:r>
                        <a:rPr lang="en-IN" sz="2400" b="1" dirty="0">
                          <a:solidFill>
                            <a:srgbClr val="FFFFFF"/>
                          </a:solidFill>
                          <a:effectLst/>
                        </a:rPr>
                        <a:t>Competitive Rivalry</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rowSpan="3">
                  <a:txBody>
                    <a:bodyPr/>
                    <a:lstStyle/>
                    <a:p>
                      <a:pPr algn="ctr"/>
                      <a:r>
                        <a:rPr lang="en-IN" sz="2400">
                          <a:solidFill>
                            <a:srgbClr val="FFFFFF"/>
                          </a:solidFill>
                          <a:effectLst/>
                        </a:rPr>
                        <a:t>VERY HIGH</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tc>
                  <a:txBody>
                    <a:bodyPr/>
                    <a:lstStyle/>
                    <a:p>
                      <a:pPr algn="ctr"/>
                      <a:r>
                        <a:rPr lang="en-IN" sz="2400" dirty="0">
                          <a:solidFill>
                            <a:srgbClr val="FFFFFF"/>
                          </a:solidFill>
                          <a:effectLst/>
                        </a:rPr>
                        <a:t>• Intense competition from OnePlus, Realme, Xiaomi</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631434580"/>
                  </a:ext>
                </a:extLst>
              </a:tr>
              <a:tr h="379309">
                <a:tc vMerge="1">
                  <a:txBody>
                    <a:bodyPr/>
                    <a:lstStyle/>
                    <a:p>
                      <a:endParaRPr lang="en-US"/>
                    </a:p>
                  </a:txBody>
                  <a:tcPr/>
                </a:tc>
                <a:tc vMerge="1">
                  <a:txBody>
                    <a:bodyPr/>
                    <a:lstStyle/>
                    <a:p>
                      <a:endParaRPr lang="en-US"/>
                    </a:p>
                  </a:txBody>
                  <a:tcPr/>
                </a:tc>
                <a:tc>
                  <a:txBody>
                    <a:bodyPr/>
                    <a:lstStyle/>
                    <a:p>
                      <a:pPr algn="ctr"/>
                      <a:r>
                        <a:rPr lang="en-IN" sz="2400" dirty="0">
                          <a:solidFill>
                            <a:srgbClr val="FFFFFF"/>
                          </a:solidFill>
                          <a:effectLst/>
                        </a:rPr>
                        <a:t>• International brands like JBL, Sony</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996932836"/>
                  </a:ext>
                </a:extLst>
              </a:tr>
              <a:tr h="379309">
                <a:tc vMerge="1">
                  <a:txBody>
                    <a:bodyPr/>
                    <a:lstStyle/>
                    <a:p>
                      <a:endParaRPr lang="en-US"/>
                    </a:p>
                  </a:txBody>
                  <a:tcPr/>
                </a:tc>
                <a:tc vMerge="1">
                  <a:txBody>
                    <a:bodyPr/>
                    <a:lstStyle/>
                    <a:p>
                      <a:endParaRPr lang="en-US"/>
                    </a:p>
                  </a:txBody>
                  <a:tcPr/>
                </a:tc>
                <a:tc>
                  <a:txBody>
                    <a:bodyPr/>
                    <a:lstStyle/>
                    <a:p>
                      <a:pPr algn="ctr"/>
                      <a:r>
                        <a:rPr lang="en-IN" sz="2400" dirty="0">
                          <a:solidFill>
                            <a:srgbClr val="FFFFFF"/>
                          </a:solidFill>
                          <a:effectLst/>
                        </a:rPr>
                        <a:t>• Price-based competition is prevalent</a:t>
                      </a:r>
                    </a:p>
                  </a:txBody>
                  <a:tcPr marL="38048" marR="38048" marT="19024" marB="19024" anchor="ctr">
                    <a:lnL w="38100" cap="flat" cmpd="sng" algn="ctr">
                      <a:solidFill>
                        <a:srgbClr val="E30603"/>
                      </a:solidFill>
                      <a:prstDash val="solid"/>
                      <a:round/>
                      <a:headEnd type="none" w="med" len="med"/>
                      <a:tailEnd type="none" w="med" len="med"/>
                    </a:lnL>
                    <a:lnR w="38100" cap="flat" cmpd="sng" algn="ctr">
                      <a:solidFill>
                        <a:srgbClr val="E30603"/>
                      </a:solidFill>
                      <a:prstDash val="solid"/>
                      <a:round/>
                      <a:headEnd type="none" w="med" len="med"/>
                      <a:tailEnd type="none" w="med" len="med"/>
                    </a:lnR>
                    <a:lnT w="38100" cap="flat" cmpd="sng" algn="ctr">
                      <a:solidFill>
                        <a:srgbClr val="E30603"/>
                      </a:solidFill>
                      <a:prstDash val="solid"/>
                      <a:round/>
                      <a:headEnd type="none" w="med" len="med"/>
                      <a:tailEnd type="none" w="med" len="med"/>
                    </a:lnT>
                    <a:lnB w="38100"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1318297299"/>
                  </a:ext>
                </a:extLst>
              </a:tr>
            </a:tbl>
          </a:graphicData>
        </a:graphic>
      </p:graphicFrame>
      <p:sp>
        <p:nvSpPr>
          <p:cNvPr id="6" name="Rectangle 1">
            <a:extLst>
              <a:ext uri="{FF2B5EF4-FFF2-40B4-BE49-F238E27FC236}">
                <a16:creationId xmlns:a16="http://schemas.microsoft.com/office/drawing/2014/main" id="{95FB47A5-C700-1B57-A7E3-0BADECA12C48}"/>
              </a:ext>
            </a:extLst>
          </p:cNvPr>
          <p:cNvSpPr>
            <a:spLocks noChangeArrowheads="1"/>
          </p:cNvSpPr>
          <p:nvPr/>
        </p:nvSpPr>
        <p:spPr bwMode="auto">
          <a:xfrm>
            <a:off x="11015063" y="288051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Freeform 3"/>
          <p:cNvSpPr/>
          <p:nvPr/>
        </p:nvSpPr>
        <p:spPr>
          <a:xfrm>
            <a:off x="1676400" y="1288587"/>
            <a:ext cx="15366206" cy="8791354"/>
          </a:xfrm>
          <a:custGeom>
            <a:avLst/>
            <a:gdLst/>
            <a:ahLst/>
            <a:cxnLst/>
            <a:rect l="l" t="t" r="r" b="b"/>
            <a:pathLst>
              <a:path w="15366206" h="8791354">
                <a:moveTo>
                  <a:pt x="0" y="0"/>
                </a:moveTo>
                <a:lnTo>
                  <a:pt x="15366206" y="0"/>
                </a:lnTo>
                <a:lnTo>
                  <a:pt x="15366206" y="8791354"/>
                </a:lnTo>
                <a:lnTo>
                  <a:pt x="0" y="8791354"/>
                </a:lnTo>
                <a:lnTo>
                  <a:pt x="0" y="0"/>
                </a:lnTo>
                <a:close/>
              </a:path>
            </a:pathLst>
          </a:custGeom>
          <a:blipFill>
            <a:blip r:embed="rId3"/>
            <a:stretch>
              <a:fillRect t="-5604" b="-5604"/>
            </a:stretch>
          </a:blipFill>
        </p:spPr>
        <p:txBody>
          <a:bodyPr/>
          <a:lstStyle/>
          <a:p>
            <a:endParaRPr lang="en-US" dirty="0"/>
          </a:p>
        </p:txBody>
      </p:sp>
      <p:sp>
        <p:nvSpPr>
          <p:cNvPr id="4" name="TextBox 4"/>
          <p:cNvSpPr txBox="1"/>
          <p:nvPr/>
        </p:nvSpPr>
        <p:spPr>
          <a:xfrm>
            <a:off x="1871758" y="207059"/>
            <a:ext cx="11229458" cy="1019899"/>
          </a:xfrm>
          <a:prstGeom prst="rect">
            <a:avLst/>
          </a:prstGeom>
        </p:spPr>
        <p:txBody>
          <a:bodyPr lIns="0" tIns="0" rIns="0" bIns="0" rtlCol="0" anchor="t">
            <a:spAutoFit/>
          </a:bodyPr>
          <a:lstStyle/>
          <a:p>
            <a:pPr algn="l">
              <a:lnSpc>
                <a:spcPts val="8360"/>
              </a:lnSpc>
            </a:pPr>
            <a:r>
              <a:rPr lang="en-US" sz="5971" b="1" dirty="0">
                <a:solidFill>
                  <a:srgbClr val="FFFFFF"/>
                </a:solidFill>
                <a:latin typeface="Canva Sans Bold"/>
                <a:ea typeface="Canva Sans Bold"/>
                <a:cs typeface="Canva Sans Bold"/>
                <a:sym typeface="Canva Sans Bold"/>
              </a:rPr>
              <a:t>ANSOFF MATRIX</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Freeform 3"/>
          <p:cNvSpPr/>
          <p:nvPr/>
        </p:nvSpPr>
        <p:spPr>
          <a:xfrm>
            <a:off x="3276600" y="1226936"/>
            <a:ext cx="12157396" cy="8839199"/>
          </a:xfrm>
          <a:custGeom>
            <a:avLst/>
            <a:gdLst/>
            <a:ahLst/>
            <a:cxnLst/>
            <a:rect l="l" t="t" r="r" b="b"/>
            <a:pathLst>
              <a:path w="12157396" h="9406785">
                <a:moveTo>
                  <a:pt x="0" y="0"/>
                </a:moveTo>
                <a:lnTo>
                  <a:pt x="12157396" y="0"/>
                </a:lnTo>
                <a:lnTo>
                  <a:pt x="12157396" y="9406786"/>
                </a:lnTo>
                <a:lnTo>
                  <a:pt x="0" y="9406786"/>
                </a:lnTo>
                <a:lnTo>
                  <a:pt x="0" y="0"/>
                </a:lnTo>
                <a:close/>
              </a:path>
            </a:pathLst>
          </a:custGeom>
          <a:blipFill>
            <a:blip r:embed="rId3"/>
            <a:stretch>
              <a:fillRect t="-1" b="-6420"/>
            </a:stretch>
          </a:blipFill>
        </p:spPr>
        <p:txBody>
          <a:bodyPr/>
          <a:lstStyle/>
          <a:p>
            <a:endParaRPr lang="en-US" dirty="0"/>
          </a:p>
        </p:txBody>
      </p:sp>
      <p:sp>
        <p:nvSpPr>
          <p:cNvPr id="4" name="TextBox 4"/>
          <p:cNvSpPr txBox="1"/>
          <p:nvPr/>
        </p:nvSpPr>
        <p:spPr>
          <a:xfrm>
            <a:off x="1893094" y="207081"/>
            <a:ext cx="12320603" cy="1019855"/>
          </a:xfrm>
          <a:prstGeom prst="rect">
            <a:avLst/>
          </a:prstGeom>
        </p:spPr>
        <p:txBody>
          <a:bodyPr lIns="0" tIns="0" rIns="0" bIns="0" rtlCol="0" anchor="t">
            <a:spAutoFit/>
          </a:bodyPr>
          <a:lstStyle/>
          <a:p>
            <a:pPr algn="l">
              <a:lnSpc>
                <a:spcPts val="8360"/>
              </a:lnSpc>
            </a:pPr>
            <a:r>
              <a:rPr lang="en-US" sz="5971" b="1" dirty="0">
                <a:solidFill>
                  <a:srgbClr val="FFFFFF"/>
                </a:solidFill>
                <a:latin typeface="Canva Sans Bold"/>
                <a:ea typeface="Canva Sans Bold"/>
                <a:cs typeface="Canva Sans Bold"/>
                <a:sym typeface="Canva Sans Bold"/>
              </a:rPr>
              <a:t>BRAND VALUE PYRAMID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Freeform 3"/>
          <p:cNvSpPr/>
          <p:nvPr/>
        </p:nvSpPr>
        <p:spPr>
          <a:xfrm>
            <a:off x="719707" y="1789558"/>
            <a:ext cx="10097630" cy="8217356"/>
          </a:xfrm>
          <a:custGeom>
            <a:avLst/>
            <a:gdLst/>
            <a:ahLst/>
            <a:cxnLst/>
            <a:rect l="l" t="t" r="r" b="b"/>
            <a:pathLst>
              <a:path w="10097630" h="8217356">
                <a:moveTo>
                  <a:pt x="0" y="0"/>
                </a:moveTo>
                <a:lnTo>
                  <a:pt x="10097630" y="0"/>
                </a:lnTo>
                <a:lnTo>
                  <a:pt x="10097630" y="8217356"/>
                </a:lnTo>
                <a:lnTo>
                  <a:pt x="0" y="8217356"/>
                </a:lnTo>
                <a:lnTo>
                  <a:pt x="0" y="0"/>
                </a:lnTo>
                <a:close/>
              </a:path>
            </a:pathLst>
          </a:custGeom>
          <a:blipFill>
            <a:blip r:embed="rId3"/>
            <a:stretch>
              <a:fillRect l="-11182" r="-10961"/>
            </a:stretch>
          </a:blipFill>
          <a:ln w="19050" cap="sq">
            <a:solidFill>
              <a:srgbClr val="004AAD"/>
            </a:solidFill>
            <a:prstDash val="solid"/>
            <a:miter/>
          </a:ln>
        </p:spPr>
        <p:txBody>
          <a:bodyPr/>
          <a:lstStyle/>
          <a:p>
            <a:endParaRPr lang="en-US"/>
          </a:p>
        </p:txBody>
      </p:sp>
      <p:sp>
        <p:nvSpPr>
          <p:cNvPr id="4" name="Freeform 4"/>
          <p:cNvSpPr/>
          <p:nvPr/>
        </p:nvSpPr>
        <p:spPr>
          <a:xfrm>
            <a:off x="946547" y="7815035"/>
            <a:ext cx="4949078" cy="1443265"/>
          </a:xfrm>
          <a:custGeom>
            <a:avLst/>
            <a:gdLst/>
            <a:ahLst/>
            <a:cxnLst/>
            <a:rect l="l" t="t" r="r" b="b"/>
            <a:pathLst>
              <a:path w="4949078" h="1443265">
                <a:moveTo>
                  <a:pt x="0" y="0"/>
                </a:moveTo>
                <a:lnTo>
                  <a:pt x="4949078" y="0"/>
                </a:lnTo>
                <a:lnTo>
                  <a:pt x="4949078" y="1443265"/>
                </a:lnTo>
                <a:lnTo>
                  <a:pt x="0" y="1443265"/>
                </a:lnTo>
                <a:lnTo>
                  <a:pt x="0" y="0"/>
                </a:lnTo>
                <a:close/>
              </a:path>
            </a:pathLst>
          </a:custGeom>
          <a:blipFill>
            <a:blip r:embed="rId4">
              <a:alphaModFix amt="93000"/>
            </a:blip>
            <a:stretch>
              <a:fillRect t="-859" b="-859"/>
            </a:stretch>
          </a:blipFill>
        </p:spPr>
        <p:txBody>
          <a:bodyPr/>
          <a:lstStyle/>
          <a:p>
            <a:endParaRPr lang="en-US"/>
          </a:p>
        </p:txBody>
      </p:sp>
      <p:sp>
        <p:nvSpPr>
          <p:cNvPr id="5" name="Freeform 5"/>
          <p:cNvSpPr/>
          <p:nvPr/>
        </p:nvSpPr>
        <p:spPr>
          <a:xfrm>
            <a:off x="11087997" y="1789558"/>
            <a:ext cx="6466407" cy="8217356"/>
          </a:xfrm>
          <a:custGeom>
            <a:avLst/>
            <a:gdLst/>
            <a:ahLst/>
            <a:cxnLst/>
            <a:rect l="l" t="t" r="r" b="b"/>
            <a:pathLst>
              <a:path w="6466407" h="8217356">
                <a:moveTo>
                  <a:pt x="0" y="0"/>
                </a:moveTo>
                <a:lnTo>
                  <a:pt x="6466406" y="0"/>
                </a:lnTo>
                <a:lnTo>
                  <a:pt x="6466406" y="8217356"/>
                </a:lnTo>
                <a:lnTo>
                  <a:pt x="0" y="8217356"/>
                </a:lnTo>
                <a:lnTo>
                  <a:pt x="0" y="0"/>
                </a:lnTo>
                <a:close/>
              </a:path>
            </a:pathLst>
          </a:custGeom>
          <a:blipFill>
            <a:blip r:embed="rId5"/>
            <a:stretch>
              <a:fillRect l="-2384" t="-2347" r="-3338" b="-2627"/>
            </a:stretch>
          </a:blipFill>
          <a:ln w="38100" cap="rnd">
            <a:solidFill>
              <a:srgbClr val="E30603"/>
            </a:solidFill>
            <a:prstDash val="solid"/>
            <a:round/>
          </a:ln>
        </p:spPr>
        <p:txBody>
          <a:bodyPr/>
          <a:lstStyle/>
          <a:p>
            <a:endParaRPr lang="en-US"/>
          </a:p>
        </p:txBody>
      </p:sp>
      <p:sp>
        <p:nvSpPr>
          <p:cNvPr id="6" name="TextBox 6"/>
          <p:cNvSpPr txBox="1"/>
          <p:nvPr/>
        </p:nvSpPr>
        <p:spPr>
          <a:xfrm>
            <a:off x="157169" y="431259"/>
            <a:ext cx="17598778" cy="1019855"/>
          </a:xfrm>
          <a:prstGeom prst="rect">
            <a:avLst/>
          </a:prstGeom>
        </p:spPr>
        <p:txBody>
          <a:bodyPr lIns="0" tIns="0" rIns="0" bIns="0" rtlCol="0" anchor="t">
            <a:spAutoFit/>
          </a:bodyPr>
          <a:lstStyle/>
          <a:p>
            <a:pPr algn="ctr">
              <a:lnSpc>
                <a:spcPts val="8360"/>
              </a:lnSpc>
              <a:spcBef>
                <a:spcPct val="0"/>
              </a:spcBef>
            </a:pPr>
            <a:r>
              <a:rPr lang="en-US" sz="5971" b="1">
                <a:solidFill>
                  <a:srgbClr val="FFFFFF"/>
                </a:solidFill>
                <a:latin typeface="Canva Sans Bold"/>
                <a:ea typeface="Canva Sans Bold"/>
                <a:cs typeface="Canva Sans Bold"/>
                <a:sym typeface="Canva Sans Bold"/>
              </a:rPr>
              <a:t>NEW PRODUCT CATEGORY SUGGESTION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789920"/>
          </a:xfrm>
          <a:custGeom>
            <a:avLst/>
            <a:gdLst/>
            <a:ahLst/>
            <a:cxnLst/>
            <a:rect l="l" t="t" r="r" b="b"/>
            <a:pathLst>
              <a:path w="18288000" h="10789920">
                <a:moveTo>
                  <a:pt x="0" y="0"/>
                </a:moveTo>
                <a:lnTo>
                  <a:pt x="18288000" y="0"/>
                </a:lnTo>
                <a:lnTo>
                  <a:pt x="18288000" y="10789920"/>
                </a:lnTo>
                <a:lnTo>
                  <a:pt x="0" y="10789920"/>
                </a:lnTo>
                <a:lnTo>
                  <a:pt x="0" y="0"/>
                </a:lnTo>
                <a:close/>
              </a:path>
            </a:pathLst>
          </a:custGeom>
          <a:blipFill>
            <a:blip r:embed="rId2"/>
            <a:stretch>
              <a:fillRect/>
            </a:stretch>
          </a:blipFill>
          <a:ln cap="rnd">
            <a:noFill/>
            <a:prstDash val="solid"/>
            <a:round/>
          </a:ln>
        </p:spPr>
        <p:txBody>
          <a:bodyPr/>
          <a:lstStyle/>
          <a:p>
            <a:endParaRPr lang="en-US"/>
          </a:p>
        </p:txBody>
      </p:sp>
      <p:sp>
        <p:nvSpPr>
          <p:cNvPr id="3" name="Freeform 3"/>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60030" y="855817"/>
            <a:ext cx="9392250" cy="5624300"/>
          </a:xfrm>
          <a:custGeom>
            <a:avLst/>
            <a:gdLst/>
            <a:ahLst/>
            <a:cxnLst/>
            <a:rect l="l" t="t" r="r" b="b"/>
            <a:pathLst>
              <a:path w="9392250" h="5624300">
                <a:moveTo>
                  <a:pt x="0" y="0"/>
                </a:moveTo>
                <a:lnTo>
                  <a:pt x="9392250" y="0"/>
                </a:lnTo>
                <a:lnTo>
                  <a:pt x="9392250" y="5624299"/>
                </a:lnTo>
                <a:lnTo>
                  <a:pt x="0" y="5624299"/>
                </a:lnTo>
                <a:lnTo>
                  <a:pt x="0" y="0"/>
                </a:lnTo>
                <a:close/>
              </a:path>
            </a:pathLst>
          </a:custGeom>
          <a:blipFill>
            <a:blip r:embed="rId2"/>
            <a:stretch>
              <a:fillRect l="-10283" r="-14939"/>
            </a:stretch>
          </a:blipFill>
          <a:ln w="47625" cap="rnd">
            <a:solidFill>
              <a:srgbClr val="E30603"/>
            </a:solidFill>
            <a:prstDash val="solid"/>
            <a:round/>
          </a:ln>
        </p:spPr>
        <p:txBody>
          <a:bodyPr/>
          <a:lstStyle/>
          <a:p>
            <a:endParaRPr lang="en-US" sz="2400"/>
          </a:p>
        </p:txBody>
      </p:sp>
      <p:sp>
        <p:nvSpPr>
          <p:cNvPr id="3" name="TextBox 3"/>
          <p:cNvSpPr txBox="1"/>
          <p:nvPr/>
        </p:nvSpPr>
        <p:spPr>
          <a:xfrm>
            <a:off x="827406" y="6990425"/>
            <a:ext cx="16431894" cy="2651752"/>
          </a:xfrm>
          <a:prstGeom prst="rect">
            <a:avLst/>
          </a:prstGeom>
        </p:spPr>
        <p:txBody>
          <a:bodyPr lIns="0" tIns="0" rIns="0" bIns="0" rtlCol="0" anchor="t">
            <a:spAutoFit/>
          </a:bodyPr>
          <a:lstStyle/>
          <a:p>
            <a:pPr algn="ctr">
              <a:lnSpc>
                <a:spcPts val="2571"/>
              </a:lnSpc>
              <a:spcBef>
                <a:spcPct val="0"/>
              </a:spcBef>
            </a:pPr>
            <a:r>
              <a:rPr lang="en-US" sz="2400">
                <a:solidFill>
                  <a:srgbClr val="E9EDEA"/>
                </a:solidFill>
                <a:ea typeface="Canva Sans"/>
                <a:cs typeface="Canva Sans"/>
                <a:sym typeface="Canva Sans"/>
              </a:rPr>
              <a:t>boAt India consumer electronics brand founded in 2016 by Aman Gupta and Sameer Mehta. Known for its stylish and affordable audio products like earphones, speakers, and smartwatches, boAt has quickly become a favorite among India’s youth. The brand blends technology with fashion, offering trendy, functional gadgets that reflect modern lifestyles. Its success is driven by influencer marketing, pop culture tie-ins, and a strong digital presence, making boAt a symbol of self-expression for the tech-savvy generation.</a:t>
            </a:r>
          </a:p>
          <a:p>
            <a:pPr algn="ctr">
              <a:lnSpc>
                <a:spcPts val="2571"/>
              </a:lnSpc>
              <a:spcBef>
                <a:spcPct val="0"/>
              </a:spcBef>
            </a:pPr>
            <a:r>
              <a:rPr lang="en-US" sz="2400">
                <a:solidFill>
                  <a:srgbClr val="E9EDEA"/>
                </a:solidFill>
                <a:ea typeface="Canva Sans"/>
                <a:cs typeface="Canva Sans"/>
                <a:sym typeface="Canva Sans"/>
              </a:rPr>
              <a:t> </a:t>
            </a:r>
          </a:p>
          <a:p>
            <a:pPr algn="ctr">
              <a:lnSpc>
                <a:spcPts val="2571"/>
              </a:lnSpc>
              <a:spcBef>
                <a:spcPct val="0"/>
              </a:spcBef>
            </a:pPr>
            <a:r>
              <a:rPr lang="en-US" sz="2400">
                <a:solidFill>
                  <a:srgbClr val="E9EDEA"/>
                </a:solidFill>
                <a:ea typeface="Canva Sans"/>
                <a:cs typeface="Canva Sans"/>
                <a:sym typeface="Canva Sans"/>
              </a:rPr>
              <a:t>We chose boAt for this strategic marketing project because it represents a compelling case of a homegrown brand that has disrupted a highly competitive market. Its rapid rise, innovative marketing strategies, and strong brand identity make it ideal for applying and analyzing strategic frameworks in a real-world context.</a:t>
            </a:r>
          </a:p>
        </p:txBody>
      </p:sp>
      <p:sp>
        <p:nvSpPr>
          <p:cNvPr id="4" name="Freeform 4"/>
          <p:cNvSpPr/>
          <p:nvPr/>
        </p:nvSpPr>
        <p:spPr>
          <a:xfrm>
            <a:off x="11112679" y="772456"/>
            <a:ext cx="5707661" cy="5707661"/>
          </a:xfrm>
          <a:custGeom>
            <a:avLst/>
            <a:gdLst/>
            <a:ahLst/>
            <a:cxnLst/>
            <a:rect l="l" t="t" r="r" b="b"/>
            <a:pathLst>
              <a:path w="5707661" h="5707661">
                <a:moveTo>
                  <a:pt x="0" y="0"/>
                </a:moveTo>
                <a:lnTo>
                  <a:pt x="5707661" y="0"/>
                </a:lnTo>
                <a:lnTo>
                  <a:pt x="5707661" y="5707660"/>
                </a:lnTo>
                <a:lnTo>
                  <a:pt x="0" y="5707660"/>
                </a:lnTo>
                <a:lnTo>
                  <a:pt x="0" y="0"/>
                </a:lnTo>
                <a:close/>
              </a:path>
            </a:pathLst>
          </a:custGeom>
          <a:blipFill>
            <a:blip r:embed="rId3"/>
            <a:stretch>
              <a:fillRect/>
            </a:stretch>
          </a:blipFill>
        </p:spPr>
        <p:txBody>
          <a:bodyPr/>
          <a:lstStyle/>
          <a:p>
            <a:endParaRPr lang="en-US" sz="2400"/>
          </a:p>
        </p:txBody>
      </p:sp>
      <p:grpSp>
        <p:nvGrpSpPr>
          <p:cNvPr id="5" name="Group 5"/>
          <p:cNvGrpSpPr/>
          <p:nvPr/>
        </p:nvGrpSpPr>
        <p:grpSpPr>
          <a:xfrm>
            <a:off x="822392" y="6865198"/>
            <a:ext cx="16742464" cy="2994693"/>
            <a:chOff x="0" y="0"/>
            <a:chExt cx="4409538" cy="788726"/>
          </a:xfrm>
        </p:grpSpPr>
        <p:sp>
          <p:nvSpPr>
            <p:cNvPr id="6" name="Freeform 6"/>
            <p:cNvSpPr/>
            <p:nvPr/>
          </p:nvSpPr>
          <p:spPr>
            <a:xfrm>
              <a:off x="0" y="0"/>
              <a:ext cx="4409538" cy="788726"/>
            </a:xfrm>
            <a:custGeom>
              <a:avLst/>
              <a:gdLst/>
              <a:ahLst/>
              <a:cxnLst/>
              <a:rect l="l" t="t" r="r" b="b"/>
              <a:pathLst>
                <a:path w="4409538" h="788726">
                  <a:moveTo>
                    <a:pt x="23583" y="0"/>
                  </a:moveTo>
                  <a:lnTo>
                    <a:pt x="4385955" y="0"/>
                  </a:lnTo>
                  <a:cubicBezTo>
                    <a:pt x="4392209" y="0"/>
                    <a:pt x="4398208" y="2485"/>
                    <a:pt x="4402630" y="6907"/>
                  </a:cubicBezTo>
                  <a:cubicBezTo>
                    <a:pt x="4407053" y="11330"/>
                    <a:pt x="4409538" y="17328"/>
                    <a:pt x="4409538" y="23583"/>
                  </a:cubicBezTo>
                  <a:lnTo>
                    <a:pt x="4409538" y="765143"/>
                  </a:lnTo>
                  <a:cubicBezTo>
                    <a:pt x="4409538" y="771397"/>
                    <a:pt x="4407053" y="777396"/>
                    <a:pt x="4402630" y="781818"/>
                  </a:cubicBezTo>
                  <a:cubicBezTo>
                    <a:pt x="4398208" y="786241"/>
                    <a:pt x="4392209" y="788726"/>
                    <a:pt x="4385955" y="788726"/>
                  </a:cubicBezTo>
                  <a:lnTo>
                    <a:pt x="23583" y="788726"/>
                  </a:lnTo>
                  <a:cubicBezTo>
                    <a:pt x="17328" y="788726"/>
                    <a:pt x="11330" y="786241"/>
                    <a:pt x="6907" y="781818"/>
                  </a:cubicBezTo>
                  <a:cubicBezTo>
                    <a:pt x="2485" y="777396"/>
                    <a:pt x="0" y="771397"/>
                    <a:pt x="0" y="765143"/>
                  </a:cubicBezTo>
                  <a:lnTo>
                    <a:pt x="0" y="23583"/>
                  </a:lnTo>
                  <a:cubicBezTo>
                    <a:pt x="0" y="17328"/>
                    <a:pt x="2485" y="11330"/>
                    <a:pt x="6907" y="6907"/>
                  </a:cubicBezTo>
                  <a:cubicBezTo>
                    <a:pt x="11330" y="2485"/>
                    <a:pt x="17328" y="0"/>
                    <a:pt x="23583" y="0"/>
                  </a:cubicBezTo>
                  <a:close/>
                </a:path>
              </a:pathLst>
            </a:custGeom>
            <a:solidFill>
              <a:srgbClr val="000000">
                <a:alpha val="0"/>
              </a:srgbClr>
            </a:solidFill>
            <a:ln w="38100" cap="rnd">
              <a:solidFill>
                <a:srgbClr val="E30603"/>
              </a:solidFill>
              <a:prstDash val="solid"/>
              <a:round/>
            </a:ln>
          </p:spPr>
          <p:txBody>
            <a:bodyPr/>
            <a:lstStyle/>
            <a:p>
              <a:endParaRPr lang="en-US" sz="2400"/>
            </a:p>
          </p:txBody>
        </p:sp>
        <p:sp>
          <p:nvSpPr>
            <p:cNvPr id="7" name="TextBox 7"/>
            <p:cNvSpPr txBox="1"/>
            <p:nvPr/>
          </p:nvSpPr>
          <p:spPr>
            <a:xfrm>
              <a:off x="0" y="-38100"/>
              <a:ext cx="4409538" cy="826826"/>
            </a:xfrm>
            <a:prstGeom prst="rect">
              <a:avLst/>
            </a:prstGeom>
          </p:spPr>
          <p:txBody>
            <a:bodyPr lIns="50800" tIns="50800" rIns="50800" bIns="50800" rtlCol="0" anchor="ctr"/>
            <a:lstStyle/>
            <a:p>
              <a:pPr algn="ctr">
                <a:lnSpc>
                  <a:spcPts val="2659"/>
                </a:lnSpc>
                <a:spcBef>
                  <a:spcPct val="0"/>
                </a:spcBef>
              </a:pPr>
              <a:endParaRPr sz="2400"/>
            </a:p>
          </p:txBody>
        </p:sp>
      </p:grpSp>
      <p:sp>
        <p:nvSpPr>
          <p:cNvPr id="8" name="Freeform 8"/>
          <p:cNvSpPr/>
          <p:nvPr/>
        </p:nvSpPr>
        <p:spPr>
          <a:xfrm>
            <a:off x="0" y="0"/>
            <a:ext cx="1644784" cy="622962"/>
          </a:xfrm>
          <a:custGeom>
            <a:avLst/>
            <a:gdLst/>
            <a:ahLst/>
            <a:cxnLst/>
            <a:rect l="l" t="t" r="r" b="b"/>
            <a:pathLst>
              <a:path w="1644784" h="622962">
                <a:moveTo>
                  <a:pt x="0" y="0"/>
                </a:moveTo>
                <a:lnTo>
                  <a:pt x="1644784" y="0"/>
                </a:lnTo>
                <a:lnTo>
                  <a:pt x="1644784" y="622962"/>
                </a:lnTo>
                <a:lnTo>
                  <a:pt x="0" y="622962"/>
                </a:lnTo>
                <a:lnTo>
                  <a:pt x="0" y="0"/>
                </a:lnTo>
                <a:close/>
              </a:path>
            </a:pathLst>
          </a:custGeom>
          <a:blipFill>
            <a:blip r:embed="rId4"/>
            <a:stretch>
              <a:fillRect/>
            </a:stretch>
          </a:blipFill>
        </p:spPr>
        <p:txBody>
          <a:bodyPr/>
          <a:lstStyle/>
          <a:p>
            <a:endParaRPr 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Freeform 3"/>
          <p:cNvSpPr/>
          <p:nvPr/>
        </p:nvSpPr>
        <p:spPr>
          <a:xfrm>
            <a:off x="1447800" y="977257"/>
            <a:ext cx="14696554" cy="9309743"/>
          </a:xfrm>
          <a:custGeom>
            <a:avLst/>
            <a:gdLst/>
            <a:ahLst/>
            <a:cxnLst/>
            <a:rect l="l" t="t" r="r" b="b"/>
            <a:pathLst>
              <a:path w="14000708" h="9309743">
                <a:moveTo>
                  <a:pt x="0" y="0"/>
                </a:moveTo>
                <a:lnTo>
                  <a:pt x="14000708" y="0"/>
                </a:lnTo>
                <a:lnTo>
                  <a:pt x="14000708" y="9309743"/>
                </a:lnTo>
                <a:lnTo>
                  <a:pt x="0" y="9309743"/>
                </a:lnTo>
                <a:lnTo>
                  <a:pt x="0" y="0"/>
                </a:lnTo>
                <a:close/>
              </a:path>
            </a:pathLst>
          </a:custGeom>
          <a:blipFill>
            <a:blip r:embed="rId3"/>
            <a:stretch>
              <a:fillRect t="-3498" b="-5720"/>
            </a:stretch>
          </a:blipFill>
        </p:spPr>
        <p:txBody>
          <a:bodyPr/>
          <a:lstStyle/>
          <a:p>
            <a:endParaRPr lang="en-US"/>
          </a:p>
        </p:txBody>
      </p:sp>
      <p:sp>
        <p:nvSpPr>
          <p:cNvPr id="4" name="TextBox 4"/>
          <p:cNvSpPr txBox="1"/>
          <p:nvPr/>
        </p:nvSpPr>
        <p:spPr>
          <a:xfrm>
            <a:off x="2186854" y="272780"/>
            <a:ext cx="11091228" cy="704478"/>
          </a:xfrm>
          <a:prstGeom prst="rect">
            <a:avLst/>
          </a:prstGeom>
        </p:spPr>
        <p:txBody>
          <a:bodyPr lIns="0" tIns="0" rIns="0" bIns="0" rtlCol="0" anchor="t">
            <a:spAutoFit/>
          </a:bodyPr>
          <a:lstStyle/>
          <a:p>
            <a:pPr algn="l">
              <a:lnSpc>
                <a:spcPts val="5712"/>
              </a:lnSpc>
            </a:pPr>
            <a:r>
              <a:rPr lang="en-US" sz="4080" b="1" dirty="0">
                <a:solidFill>
                  <a:srgbClr val="FFFFFF"/>
                </a:solidFill>
                <a:latin typeface="Canva Sans Bold"/>
                <a:ea typeface="Canva Sans Bold"/>
                <a:cs typeface="Canva Sans Bold"/>
                <a:sym typeface="Canva Sans Bold"/>
              </a:rPr>
              <a:t>IMPLEMENTATION SCENARIOS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524000" y="851943"/>
            <a:ext cx="12057180" cy="767891"/>
          </a:xfrm>
          <a:prstGeom prst="rect">
            <a:avLst/>
          </a:prstGeom>
        </p:spPr>
        <p:txBody>
          <a:bodyPr lIns="0" tIns="0" rIns="0" bIns="0" rtlCol="0" anchor="t">
            <a:spAutoFit/>
          </a:bodyPr>
          <a:lstStyle/>
          <a:p>
            <a:pPr algn="l">
              <a:lnSpc>
                <a:spcPts val="6209"/>
              </a:lnSpc>
            </a:pPr>
            <a:r>
              <a:rPr lang="en-US" sz="4435" b="1" dirty="0">
                <a:solidFill>
                  <a:srgbClr val="FFFFFF"/>
                </a:solidFill>
                <a:latin typeface="Canva Sans Bold"/>
                <a:ea typeface="Canva Sans Bold"/>
                <a:cs typeface="Canva Sans Bold"/>
                <a:sym typeface="Canva Sans Bold"/>
              </a:rPr>
              <a:t>RISK ASSESSMENT</a:t>
            </a:r>
          </a:p>
        </p:txBody>
      </p:sp>
      <p:graphicFrame>
        <p:nvGraphicFramePr>
          <p:cNvPr id="5" name="Table 4">
            <a:extLst>
              <a:ext uri="{FF2B5EF4-FFF2-40B4-BE49-F238E27FC236}">
                <a16:creationId xmlns:a16="http://schemas.microsoft.com/office/drawing/2014/main" id="{F16F5113-3923-E4B7-1FAC-0A20F88C6C4E}"/>
              </a:ext>
            </a:extLst>
          </p:cNvPr>
          <p:cNvGraphicFramePr>
            <a:graphicFrameLocks noGrp="1"/>
          </p:cNvGraphicFramePr>
          <p:nvPr>
            <p:extLst>
              <p:ext uri="{D42A27DB-BD31-4B8C-83A1-F6EECF244321}">
                <p14:modId xmlns:p14="http://schemas.microsoft.com/office/powerpoint/2010/main" val="96563211"/>
              </p:ext>
            </p:extLst>
          </p:nvPr>
        </p:nvGraphicFramePr>
        <p:xfrm>
          <a:off x="1499616" y="2042333"/>
          <a:ext cx="15621000" cy="7486648"/>
        </p:xfrm>
        <a:graphic>
          <a:graphicData uri="http://schemas.openxmlformats.org/drawingml/2006/table">
            <a:tbl>
              <a:tblPr/>
              <a:tblGrid>
                <a:gridCol w="5207000">
                  <a:extLst>
                    <a:ext uri="{9D8B030D-6E8A-4147-A177-3AD203B41FA5}">
                      <a16:colId xmlns:a16="http://schemas.microsoft.com/office/drawing/2014/main" val="813271286"/>
                    </a:ext>
                  </a:extLst>
                </a:gridCol>
                <a:gridCol w="5207000">
                  <a:extLst>
                    <a:ext uri="{9D8B030D-6E8A-4147-A177-3AD203B41FA5}">
                      <a16:colId xmlns:a16="http://schemas.microsoft.com/office/drawing/2014/main" val="1202147501"/>
                    </a:ext>
                  </a:extLst>
                </a:gridCol>
                <a:gridCol w="5207000">
                  <a:extLst>
                    <a:ext uri="{9D8B030D-6E8A-4147-A177-3AD203B41FA5}">
                      <a16:colId xmlns:a16="http://schemas.microsoft.com/office/drawing/2014/main" val="1450808528"/>
                    </a:ext>
                  </a:extLst>
                </a:gridCol>
              </a:tblGrid>
              <a:tr h="1204484">
                <a:tc>
                  <a:txBody>
                    <a:bodyPr/>
                    <a:lstStyle/>
                    <a:p>
                      <a:pPr algn="ctr"/>
                      <a:r>
                        <a:rPr lang="en-IN" sz="2800" b="1" dirty="0">
                          <a:solidFill>
                            <a:srgbClr val="FFFFFF"/>
                          </a:solidFill>
                          <a:effectLst/>
                        </a:rPr>
                        <a:t>Risk</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b="1" dirty="0">
                          <a:solidFill>
                            <a:srgbClr val="FFFFFF"/>
                          </a:solidFill>
                          <a:effectLst/>
                        </a:rPr>
                        <a:t>Impact</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b="1">
                          <a:solidFill>
                            <a:srgbClr val="FFFFFF"/>
                          </a:solidFill>
                          <a:effectLst/>
                        </a:rPr>
                        <a:t>Mitigation</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657384696"/>
                  </a:ext>
                </a:extLst>
              </a:tr>
              <a:tr h="1196492">
                <a:tc>
                  <a:txBody>
                    <a:bodyPr/>
                    <a:lstStyle/>
                    <a:p>
                      <a:pPr algn="ctr"/>
                      <a:r>
                        <a:rPr lang="en-IN" sz="2800">
                          <a:solidFill>
                            <a:srgbClr val="FFFFFF"/>
                          </a:solidFill>
                          <a:effectLst/>
                        </a:rPr>
                        <a:t>High R&amp;D costs</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Financial strain</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Partner with tech firms (e.g., Qualcomm) to share costs.</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4213603708"/>
                  </a:ext>
                </a:extLst>
              </a:tr>
              <a:tr h="1196492">
                <a:tc>
                  <a:txBody>
                    <a:bodyPr/>
                    <a:lstStyle/>
                    <a:p>
                      <a:pPr algn="ctr"/>
                      <a:r>
                        <a:rPr lang="en-IN" sz="2800">
                          <a:solidFill>
                            <a:srgbClr val="FFFFFF"/>
                          </a:solidFill>
                          <a:effectLst/>
                        </a:rPr>
                        <a:t>Consumer adoption of AR</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Slow market uptake</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a:solidFill>
                            <a:srgbClr val="FFFFFF"/>
                          </a:solidFill>
                          <a:effectLst/>
                        </a:rPr>
                        <a:t>Educate consumers via demos and influencer campaigns.</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595043709"/>
                  </a:ext>
                </a:extLst>
              </a:tr>
              <a:tr h="1496196">
                <a:tc>
                  <a:txBody>
                    <a:bodyPr/>
                    <a:lstStyle/>
                    <a:p>
                      <a:pPr algn="ctr"/>
                      <a:r>
                        <a:rPr lang="en-IN" sz="2800" dirty="0">
                          <a:solidFill>
                            <a:srgbClr val="FFFFFF"/>
                          </a:solidFill>
                          <a:effectLst/>
                        </a:rPr>
                        <a:t>Intense competition</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Price wars, market share loss</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a:solidFill>
                            <a:srgbClr val="FFFFFF"/>
                          </a:solidFill>
                          <a:effectLst/>
                        </a:rPr>
                        <a:t>Differentiate via design and ecosystem integration.</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987482706"/>
                  </a:ext>
                </a:extLst>
              </a:tr>
              <a:tr h="1196492">
                <a:tc>
                  <a:txBody>
                    <a:bodyPr/>
                    <a:lstStyle/>
                    <a:p>
                      <a:pPr algn="ctr"/>
                      <a:r>
                        <a:rPr lang="en-IN" sz="2800">
                          <a:solidFill>
                            <a:srgbClr val="FFFFFF"/>
                          </a:solidFill>
                          <a:effectLst/>
                        </a:rPr>
                        <a:t>Supply chain disruptions</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Delayed launches</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a:solidFill>
                            <a:srgbClr val="FFFFFF"/>
                          </a:solidFill>
                          <a:effectLst/>
                        </a:rPr>
                        <a:t>Diversify manufacturing partners and local sourcing.</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1769927061"/>
                  </a:ext>
                </a:extLst>
              </a:tr>
              <a:tr h="1196492">
                <a:tc>
                  <a:txBody>
                    <a:bodyPr/>
                    <a:lstStyle/>
                    <a:p>
                      <a:pPr algn="ctr"/>
                      <a:r>
                        <a:rPr lang="en-IN" sz="2800">
                          <a:solidFill>
                            <a:srgbClr val="FFFFFF"/>
                          </a:solidFill>
                          <a:effectLst/>
                        </a:rPr>
                        <a:t>Regulatory hurdles</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a:solidFill>
                            <a:srgbClr val="FFFFFF"/>
                          </a:solidFill>
                          <a:effectLst/>
                        </a:rPr>
                        <a:t>Compliance costs</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Engage legal experts for compliance with IoT regulations.</a:t>
                      </a:r>
                    </a:p>
                  </a:txBody>
                  <a:tcPr marL="57978" marR="57978" marT="28989" marB="28989"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428523362"/>
                  </a:ext>
                </a:extLst>
              </a:tr>
            </a:tbl>
          </a:graphicData>
        </a:graphic>
      </p:graphicFrame>
      <p:sp>
        <p:nvSpPr>
          <p:cNvPr id="6" name="Rectangle 1">
            <a:extLst>
              <a:ext uri="{FF2B5EF4-FFF2-40B4-BE49-F238E27FC236}">
                <a16:creationId xmlns:a16="http://schemas.microsoft.com/office/drawing/2014/main" id="{71E24C8B-D016-A6C7-9CEC-3A59BECDA427}"/>
              </a:ext>
            </a:extLst>
          </p:cNvPr>
          <p:cNvSpPr>
            <a:spLocks noChangeArrowheads="1"/>
          </p:cNvSpPr>
          <p:nvPr/>
        </p:nvSpPr>
        <p:spPr bwMode="auto">
          <a:xfrm>
            <a:off x="-2864382" y="1866899"/>
            <a:ext cx="547480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524000" y="876300"/>
            <a:ext cx="12471271" cy="781467"/>
          </a:xfrm>
          <a:prstGeom prst="rect">
            <a:avLst/>
          </a:prstGeom>
        </p:spPr>
        <p:txBody>
          <a:bodyPr lIns="0" tIns="0" rIns="0" bIns="0" rtlCol="0" anchor="t">
            <a:spAutoFit/>
          </a:bodyPr>
          <a:lstStyle/>
          <a:p>
            <a:pPr algn="l">
              <a:lnSpc>
                <a:spcPts val="6423"/>
              </a:lnSpc>
            </a:pPr>
            <a:r>
              <a:rPr lang="en-US" sz="4587" b="1" dirty="0">
                <a:solidFill>
                  <a:srgbClr val="FFFFFF"/>
                </a:solidFill>
                <a:latin typeface="Canva Sans Bold"/>
                <a:ea typeface="Canva Sans Bold"/>
                <a:cs typeface="Canva Sans Bold"/>
                <a:sym typeface="Canva Sans Bold"/>
              </a:rPr>
              <a:t>CONCLUSION</a:t>
            </a:r>
          </a:p>
        </p:txBody>
      </p:sp>
      <p:sp>
        <p:nvSpPr>
          <p:cNvPr id="4" name="TextBox 4"/>
          <p:cNvSpPr txBox="1"/>
          <p:nvPr/>
        </p:nvSpPr>
        <p:spPr>
          <a:xfrm>
            <a:off x="1496568" y="2857500"/>
            <a:ext cx="15885016" cy="4893776"/>
          </a:xfrm>
          <a:prstGeom prst="rect">
            <a:avLst/>
          </a:prstGeom>
        </p:spPr>
        <p:txBody>
          <a:bodyPr lIns="0" tIns="0" rIns="0" bIns="0" rtlCol="0" anchor="t">
            <a:spAutoFit/>
          </a:bodyPr>
          <a:lstStyle/>
          <a:p>
            <a:pPr algn="l">
              <a:lnSpc>
                <a:spcPts val="5494"/>
              </a:lnSpc>
              <a:spcBef>
                <a:spcPct val="0"/>
              </a:spcBef>
            </a:pPr>
            <a:r>
              <a:rPr lang="en-US" sz="3924" dirty="0" err="1">
                <a:solidFill>
                  <a:srgbClr val="FFFFFF"/>
                </a:solidFill>
                <a:ea typeface="Canva Sans"/>
                <a:cs typeface="Canva Sans"/>
                <a:sym typeface="Canva Sans"/>
              </a:rPr>
              <a:t>boAt’s</a:t>
            </a:r>
            <a:r>
              <a:rPr lang="en-US" sz="3924" dirty="0">
                <a:solidFill>
                  <a:srgbClr val="FFFFFF"/>
                </a:solidFill>
                <a:ea typeface="Canva Sans"/>
                <a:cs typeface="Canva Sans"/>
                <a:sym typeface="Canva Sans"/>
              </a:rPr>
              <a:t> strategic marketing plan integrates its vision of youth empowerment, affordability, and innovation with India’s evolving consumer electronics landscape. By leveraging digital-first engagement, localized manufacturing, and a bold entry into Smart AR Glasses, </a:t>
            </a:r>
            <a:r>
              <a:rPr lang="en-US" sz="3924" dirty="0" err="1">
                <a:solidFill>
                  <a:srgbClr val="FFFFFF"/>
                </a:solidFill>
                <a:ea typeface="Canva Sans"/>
                <a:cs typeface="Canva Sans"/>
                <a:sym typeface="Canva Sans"/>
              </a:rPr>
              <a:t>boAt</a:t>
            </a:r>
            <a:r>
              <a:rPr lang="en-US" sz="3924" dirty="0">
                <a:solidFill>
                  <a:srgbClr val="FFFFFF"/>
                </a:solidFill>
                <a:ea typeface="Canva Sans"/>
                <a:cs typeface="Canva Sans"/>
                <a:sym typeface="Canva Sans"/>
              </a:rPr>
              <a:t> can sustain its competitive advantage and achieve sustainable growth. Continued investment in R&amp;D, customer experience, and global expansion will cement </a:t>
            </a:r>
            <a:r>
              <a:rPr lang="en-US" sz="3924" dirty="0" err="1">
                <a:solidFill>
                  <a:srgbClr val="FFFFFF"/>
                </a:solidFill>
                <a:ea typeface="Canva Sans"/>
                <a:cs typeface="Canva Sans"/>
                <a:sym typeface="Canva Sans"/>
              </a:rPr>
              <a:t>boAt’s</a:t>
            </a:r>
            <a:r>
              <a:rPr lang="en-US" sz="3924" dirty="0">
                <a:solidFill>
                  <a:srgbClr val="FFFFFF"/>
                </a:solidFill>
                <a:ea typeface="Canva Sans"/>
                <a:cs typeface="Canva Sans"/>
                <a:sym typeface="Canva Sans"/>
              </a:rPr>
              <a:t> position as India’s leading lifestyle tech brand.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893094" cy="717009"/>
          </a:xfrm>
          <a:custGeom>
            <a:avLst/>
            <a:gdLst/>
            <a:ahLst/>
            <a:cxnLst/>
            <a:rect l="l" t="t" r="r" b="b"/>
            <a:pathLst>
              <a:path w="1893094" h="717009">
                <a:moveTo>
                  <a:pt x="0" y="0"/>
                </a:moveTo>
                <a:lnTo>
                  <a:pt x="1893094" y="0"/>
                </a:lnTo>
                <a:lnTo>
                  <a:pt x="1893094" y="717009"/>
                </a:lnTo>
                <a:lnTo>
                  <a:pt x="0" y="717009"/>
                </a:lnTo>
                <a:lnTo>
                  <a:pt x="0" y="0"/>
                </a:lnTo>
                <a:close/>
              </a:path>
            </a:pathLst>
          </a:custGeom>
          <a:blipFill>
            <a:blip r:embed="rId2"/>
            <a:stretch>
              <a:fillRect/>
            </a:stretch>
          </a:blipFill>
        </p:spPr>
        <p:txBody>
          <a:bodyPr/>
          <a:lstStyle/>
          <a:p>
            <a:endParaRPr lang="en-US"/>
          </a:p>
        </p:txBody>
      </p:sp>
      <p:sp>
        <p:nvSpPr>
          <p:cNvPr id="3" name="Freeform 3"/>
          <p:cNvSpPr/>
          <p:nvPr/>
        </p:nvSpPr>
        <p:spPr>
          <a:xfrm>
            <a:off x="5410200" y="3086100"/>
            <a:ext cx="7239000" cy="3432427"/>
          </a:xfrm>
          <a:custGeom>
            <a:avLst/>
            <a:gdLst/>
            <a:ahLst/>
            <a:cxnLst/>
            <a:rect l="l" t="t" r="r" b="b"/>
            <a:pathLst>
              <a:path w="12062751" h="5489827">
                <a:moveTo>
                  <a:pt x="0" y="0"/>
                </a:moveTo>
                <a:lnTo>
                  <a:pt x="12062750" y="0"/>
                </a:lnTo>
                <a:lnTo>
                  <a:pt x="12062750" y="5489827"/>
                </a:lnTo>
                <a:lnTo>
                  <a:pt x="0" y="5489827"/>
                </a:lnTo>
                <a:lnTo>
                  <a:pt x="0" y="0"/>
                </a:lnTo>
                <a:close/>
              </a:path>
            </a:pathLst>
          </a:custGeom>
          <a:blipFill>
            <a:blip r:embed="rId3"/>
            <a:stretch>
              <a:fillRect l="-32012" t="-59941" r="-35172" b="-79819"/>
            </a:stretch>
          </a:blipFill>
        </p:spPr>
        <p:txBody>
          <a:bodyPr/>
          <a:lstStyle/>
          <a:p>
            <a:endParaRPr lang="en-US"/>
          </a:p>
        </p:txBody>
      </p:sp>
      <p:sp>
        <p:nvSpPr>
          <p:cNvPr id="4" name="Freeform 4"/>
          <p:cNvSpPr/>
          <p:nvPr/>
        </p:nvSpPr>
        <p:spPr>
          <a:xfrm>
            <a:off x="7625127" y="3315802"/>
            <a:ext cx="2732947" cy="1348090"/>
          </a:xfrm>
          <a:custGeom>
            <a:avLst/>
            <a:gdLst/>
            <a:ahLst/>
            <a:cxnLst/>
            <a:rect l="l" t="t" r="r" b="b"/>
            <a:pathLst>
              <a:path w="2732947" h="1348090">
                <a:moveTo>
                  <a:pt x="0" y="0"/>
                </a:moveTo>
                <a:lnTo>
                  <a:pt x="2732946" y="0"/>
                </a:lnTo>
                <a:lnTo>
                  <a:pt x="2732946" y="1348090"/>
                </a:lnTo>
                <a:lnTo>
                  <a:pt x="0" y="134809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544645" y="2256816"/>
            <a:ext cx="8100522" cy="6710354"/>
          </a:xfrm>
          <a:custGeom>
            <a:avLst/>
            <a:gdLst/>
            <a:ahLst/>
            <a:cxnLst/>
            <a:rect l="l" t="t" r="r" b="b"/>
            <a:pathLst>
              <a:path w="8100522" h="6710354">
                <a:moveTo>
                  <a:pt x="0" y="0"/>
                </a:moveTo>
                <a:lnTo>
                  <a:pt x="8100523" y="0"/>
                </a:lnTo>
                <a:lnTo>
                  <a:pt x="8100523" y="6710354"/>
                </a:lnTo>
                <a:lnTo>
                  <a:pt x="0" y="6710354"/>
                </a:lnTo>
                <a:lnTo>
                  <a:pt x="0" y="0"/>
                </a:lnTo>
                <a:close/>
              </a:path>
            </a:pathLst>
          </a:custGeom>
          <a:blipFill>
            <a:blip r:embed="rId2"/>
            <a:stretch>
              <a:fillRect l="-1213" r="-1213"/>
            </a:stretch>
          </a:blipFill>
          <a:ln w="38100" cap="rnd">
            <a:solidFill>
              <a:srgbClr val="E30603"/>
            </a:solidFill>
            <a:prstDash val="solid"/>
            <a:round/>
          </a:ln>
        </p:spPr>
        <p:txBody>
          <a:bodyPr/>
          <a:lstStyle/>
          <a:p>
            <a:endParaRPr lang="en-US"/>
          </a:p>
        </p:txBody>
      </p:sp>
      <p:sp>
        <p:nvSpPr>
          <p:cNvPr id="3" name="Freeform 3"/>
          <p:cNvSpPr/>
          <p:nvPr/>
        </p:nvSpPr>
        <p:spPr>
          <a:xfrm>
            <a:off x="0" y="0"/>
            <a:ext cx="1743376" cy="660304"/>
          </a:xfrm>
          <a:custGeom>
            <a:avLst/>
            <a:gdLst/>
            <a:ahLst/>
            <a:cxnLst/>
            <a:rect l="l" t="t" r="r" b="b"/>
            <a:pathLst>
              <a:path w="1743376" h="660304">
                <a:moveTo>
                  <a:pt x="0" y="0"/>
                </a:moveTo>
                <a:lnTo>
                  <a:pt x="1743376" y="0"/>
                </a:lnTo>
                <a:lnTo>
                  <a:pt x="1743376" y="660304"/>
                </a:lnTo>
                <a:lnTo>
                  <a:pt x="0" y="660304"/>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8988528" y="2256816"/>
            <a:ext cx="9010627" cy="6873318"/>
            <a:chOff x="0" y="0"/>
            <a:chExt cx="2373169" cy="1767336"/>
          </a:xfrm>
        </p:grpSpPr>
        <p:sp>
          <p:nvSpPr>
            <p:cNvPr id="5" name="Freeform 5"/>
            <p:cNvSpPr/>
            <p:nvPr/>
          </p:nvSpPr>
          <p:spPr>
            <a:xfrm>
              <a:off x="0" y="0"/>
              <a:ext cx="2373169" cy="1767336"/>
            </a:xfrm>
            <a:custGeom>
              <a:avLst/>
              <a:gdLst/>
              <a:ahLst/>
              <a:cxnLst/>
              <a:rect l="l" t="t" r="r" b="b"/>
              <a:pathLst>
                <a:path w="2373169" h="1767336">
                  <a:moveTo>
                    <a:pt x="43819" y="0"/>
                  </a:moveTo>
                  <a:lnTo>
                    <a:pt x="2329350" y="0"/>
                  </a:lnTo>
                  <a:cubicBezTo>
                    <a:pt x="2353551" y="0"/>
                    <a:pt x="2373169" y="19618"/>
                    <a:pt x="2373169" y="43819"/>
                  </a:cubicBezTo>
                  <a:lnTo>
                    <a:pt x="2373169" y="1723517"/>
                  </a:lnTo>
                  <a:cubicBezTo>
                    <a:pt x="2373169" y="1747718"/>
                    <a:pt x="2353551" y="1767336"/>
                    <a:pt x="2329350" y="1767336"/>
                  </a:cubicBezTo>
                  <a:lnTo>
                    <a:pt x="43819" y="1767336"/>
                  </a:lnTo>
                  <a:cubicBezTo>
                    <a:pt x="19618" y="1767336"/>
                    <a:pt x="0" y="1747718"/>
                    <a:pt x="0" y="1723517"/>
                  </a:cubicBezTo>
                  <a:lnTo>
                    <a:pt x="0" y="43819"/>
                  </a:lnTo>
                  <a:cubicBezTo>
                    <a:pt x="0" y="19618"/>
                    <a:pt x="19618" y="0"/>
                    <a:pt x="43819" y="0"/>
                  </a:cubicBezTo>
                  <a:close/>
                </a:path>
              </a:pathLst>
            </a:custGeom>
            <a:solidFill>
              <a:srgbClr val="000000">
                <a:alpha val="0"/>
              </a:srgbClr>
            </a:solidFill>
            <a:ln w="38100" cap="rnd">
              <a:solidFill>
                <a:srgbClr val="E30603"/>
              </a:solidFill>
              <a:prstDash val="solid"/>
              <a:round/>
            </a:ln>
          </p:spPr>
          <p:txBody>
            <a:bodyPr/>
            <a:lstStyle/>
            <a:p>
              <a:endParaRPr lang="en-US"/>
            </a:p>
          </p:txBody>
        </p:sp>
        <p:sp>
          <p:nvSpPr>
            <p:cNvPr id="6" name="TextBox 6"/>
            <p:cNvSpPr txBox="1"/>
            <p:nvPr/>
          </p:nvSpPr>
          <p:spPr>
            <a:xfrm>
              <a:off x="0" y="-38100"/>
              <a:ext cx="2373169" cy="1805436"/>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9643487" y="3395875"/>
            <a:ext cx="8011652" cy="5482719"/>
          </a:xfrm>
          <a:prstGeom prst="rect">
            <a:avLst/>
          </a:prstGeom>
        </p:spPr>
        <p:txBody>
          <a:bodyPr lIns="0" tIns="0" rIns="0" bIns="0" rtlCol="0" anchor="t">
            <a:spAutoFit/>
          </a:bodyPr>
          <a:lstStyle/>
          <a:p>
            <a:pPr marL="525596" lvl="1" indent="-262798" algn="l">
              <a:lnSpc>
                <a:spcPct val="150000"/>
              </a:lnSpc>
              <a:buFont typeface="Arial"/>
              <a:buChar char="•"/>
            </a:pPr>
            <a:r>
              <a:rPr lang="en-US" sz="2400" dirty="0" err="1">
                <a:solidFill>
                  <a:srgbClr val="FFFFFF"/>
                </a:solidFill>
                <a:ea typeface="Canva Sans"/>
                <a:cs typeface="Canva Sans"/>
                <a:sym typeface="Canva Sans"/>
              </a:rPr>
              <a:t>boAt</a:t>
            </a:r>
            <a:r>
              <a:rPr lang="en-US" sz="2400" dirty="0">
                <a:solidFill>
                  <a:srgbClr val="FFFFFF"/>
                </a:solidFill>
                <a:ea typeface="Canva Sans"/>
                <a:cs typeface="Canva Sans"/>
                <a:sym typeface="Canva Sans"/>
              </a:rPr>
              <a:t> has emerged as a dominant player in India’s D2C electronics space. </a:t>
            </a:r>
          </a:p>
          <a:p>
            <a:pPr marL="525596" lvl="1" indent="-262798" algn="l">
              <a:lnSpc>
                <a:spcPct val="150000"/>
              </a:lnSpc>
              <a:buFont typeface="Arial"/>
              <a:buChar char="•"/>
            </a:pPr>
            <a:r>
              <a:rPr lang="en-US" sz="2400" dirty="0">
                <a:solidFill>
                  <a:srgbClr val="FFFFFF"/>
                </a:solidFill>
                <a:ea typeface="Canva Sans"/>
                <a:cs typeface="Canva Sans"/>
                <a:sym typeface="Canva Sans"/>
              </a:rPr>
              <a:t>Known for affordable, stylish, and durable products like earphones, smartwatches, speakers, and grooming kits, </a:t>
            </a:r>
            <a:r>
              <a:rPr lang="en-US" sz="2400" dirty="0" err="1">
                <a:solidFill>
                  <a:srgbClr val="FFFFFF"/>
                </a:solidFill>
                <a:ea typeface="Canva Sans"/>
                <a:cs typeface="Canva Sans"/>
                <a:sym typeface="Canva Sans"/>
              </a:rPr>
              <a:t>boAt</a:t>
            </a:r>
            <a:r>
              <a:rPr lang="en-US" sz="2400" dirty="0">
                <a:solidFill>
                  <a:srgbClr val="FFFFFF"/>
                </a:solidFill>
                <a:ea typeface="Canva Sans"/>
                <a:cs typeface="Canva Sans"/>
                <a:sym typeface="Canva Sans"/>
              </a:rPr>
              <a:t> holds a 30% market share in the true wireless stereo (TWS) segment (Counterpoint Research, 2024). </a:t>
            </a:r>
          </a:p>
          <a:p>
            <a:pPr marL="525596" lvl="1" indent="-262798" algn="l">
              <a:lnSpc>
                <a:spcPct val="150000"/>
              </a:lnSpc>
              <a:buFont typeface="Arial"/>
              <a:buChar char="•"/>
            </a:pPr>
            <a:r>
              <a:rPr lang="en-US" sz="2400" dirty="0">
                <a:solidFill>
                  <a:srgbClr val="FFFFFF"/>
                </a:solidFill>
                <a:ea typeface="Canva Sans"/>
                <a:cs typeface="Canva Sans"/>
                <a:sym typeface="Canva Sans"/>
              </a:rPr>
              <a:t>Its digital-first strategy, celebrity endorsements, and youth-centric branding have fueled rapid growth.</a:t>
            </a:r>
          </a:p>
          <a:p>
            <a:pPr algn="l">
              <a:lnSpc>
                <a:spcPct val="150000"/>
              </a:lnSpc>
              <a:spcBef>
                <a:spcPct val="0"/>
              </a:spcBef>
            </a:pPr>
            <a:endParaRPr lang="en-US" sz="2400" dirty="0">
              <a:solidFill>
                <a:srgbClr val="FFFFFF"/>
              </a:solidFill>
              <a:ea typeface="Canva Sans"/>
              <a:cs typeface="Canva Sans"/>
              <a:sym typeface="Canva Sans"/>
            </a:endParaRPr>
          </a:p>
          <a:p>
            <a:pPr algn="l">
              <a:lnSpc>
                <a:spcPct val="150000"/>
              </a:lnSpc>
              <a:spcBef>
                <a:spcPct val="0"/>
              </a:spcBef>
            </a:pPr>
            <a:endParaRPr lang="en-US" sz="2400" dirty="0">
              <a:solidFill>
                <a:srgbClr val="FFFFFF"/>
              </a:solidFill>
              <a:ea typeface="Canva Sans"/>
              <a:cs typeface="Canva Sans"/>
              <a:sym typeface="Canva Sans"/>
            </a:endParaRPr>
          </a:p>
        </p:txBody>
      </p:sp>
      <p:sp>
        <p:nvSpPr>
          <p:cNvPr id="8" name="TextBox 8"/>
          <p:cNvSpPr txBox="1"/>
          <p:nvPr/>
        </p:nvSpPr>
        <p:spPr>
          <a:xfrm>
            <a:off x="1276962" y="263477"/>
            <a:ext cx="7867038" cy="1772280"/>
          </a:xfrm>
          <a:prstGeom prst="rect">
            <a:avLst/>
          </a:prstGeom>
        </p:spPr>
        <p:txBody>
          <a:bodyPr lIns="0" tIns="0" rIns="0" bIns="0" rtlCol="0" anchor="t">
            <a:spAutoFit/>
          </a:bodyPr>
          <a:lstStyle/>
          <a:p>
            <a:pPr algn="ctr">
              <a:lnSpc>
                <a:spcPts val="4452"/>
              </a:lnSpc>
            </a:pPr>
            <a:endParaRPr/>
          </a:p>
          <a:p>
            <a:pPr algn="ctr">
              <a:lnSpc>
                <a:spcPts val="5012"/>
              </a:lnSpc>
            </a:pPr>
            <a:r>
              <a:rPr lang="en-US" sz="3580" b="1">
                <a:solidFill>
                  <a:srgbClr val="FFFFFF"/>
                </a:solidFill>
                <a:ea typeface="Canva Sans Bold"/>
                <a:cs typeface="Canva Sans Bold"/>
                <a:sym typeface="Canva Sans Bold"/>
              </a:rPr>
              <a:t>BRAND BACKGROUND</a:t>
            </a:r>
          </a:p>
          <a:p>
            <a:pPr algn="ctr">
              <a:lnSpc>
                <a:spcPts val="4452"/>
              </a:lnSpc>
            </a:pPr>
            <a:endParaRPr lang="en-US" sz="3580" b="1">
              <a:solidFill>
                <a:srgbClr val="FFFFFF"/>
              </a:solidFill>
              <a:ea typeface="Canva Sans Bold"/>
              <a:cs typeface="Canva Sans Bold"/>
              <a:sym typeface="Canva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4435990" y="1881611"/>
            <a:ext cx="9826546" cy="8405389"/>
          </a:xfrm>
          <a:custGeom>
            <a:avLst/>
            <a:gdLst/>
            <a:ahLst/>
            <a:cxnLst/>
            <a:rect l="l" t="t" r="r" b="b"/>
            <a:pathLst>
              <a:path w="9826546" h="8405389">
                <a:moveTo>
                  <a:pt x="0" y="0"/>
                </a:moveTo>
                <a:lnTo>
                  <a:pt x="9826546" y="0"/>
                </a:lnTo>
                <a:lnTo>
                  <a:pt x="9826546" y="8405389"/>
                </a:lnTo>
                <a:lnTo>
                  <a:pt x="0" y="8405389"/>
                </a:lnTo>
                <a:lnTo>
                  <a:pt x="0" y="0"/>
                </a:lnTo>
                <a:close/>
              </a:path>
            </a:pathLst>
          </a:custGeom>
          <a:blipFill>
            <a:blip r:embed="rId2"/>
            <a:stretch>
              <a:fillRect t="-2389" b="-2389"/>
            </a:stretch>
          </a:blipFill>
          <a:ln w="38100" cap="sq">
            <a:solidFill>
              <a:srgbClr val="000000"/>
            </a:solidFill>
            <a:prstDash val="solid"/>
            <a:miter/>
          </a:ln>
        </p:spPr>
        <p:txBody>
          <a:bodyPr/>
          <a:lstStyle/>
          <a:p>
            <a:endParaRPr lang="en-US"/>
          </a:p>
        </p:txBody>
      </p:sp>
      <p:sp>
        <p:nvSpPr>
          <p:cNvPr id="3" name="Freeform 3"/>
          <p:cNvSpPr/>
          <p:nvPr/>
        </p:nvSpPr>
        <p:spPr>
          <a:xfrm>
            <a:off x="4435990" y="586496"/>
            <a:ext cx="9526785" cy="1295115"/>
          </a:xfrm>
          <a:custGeom>
            <a:avLst/>
            <a:gdLst/>
            <a:ahLst/>
            <a:cxnLst/>
            <a:rect l="l" t="t" r="r" b="b"/>
            <a:pathLst>
              <a:path w="9526785" h="1295115">
                <a:moveTo>
                  <a:pt x="0" y="0"/>
                </a:moveTo>
                <a:lnTo>
                  <a:pt x="9526785" y="0"/>
                </a:lnTo>
                <a:lnTo>
                  <a:pt x="9526785" y="1295115"/>
                </a:lnTo>
                <a:lnTo>
                  <a:pt x="0" y="1295115"/>
                </a:lnTo>
                <a:lnTo>
                  <a:pt x="0" y="0"/>
                </a:lnTo>
                <a:close/>
              </a:path>
            </a:pathLst>
          </a:custGeom>
          <a:blipFill>
            <a:blip r:embed="rId3"/>
            <a:stretch>
              <a:fillRect t="-11473" b="-33481"/>
            </a:stretch>
          </a:blipFill>
        </p:spPr>
        <p:txBody>
          <a:bodyPr/>
          <a:lstStyle/>
          <a:p>
            <a:endParaRPr lang="en-US"/>
          </a:p>
        </p:txBody>
      </p:sp>
      <p:sp>
        <p:nvSpPr>
          <p:cNvPr id="4" name="Freeform 4"/>
          <p:cNvSpPr/>
          <p:nvPr/>
        </p:nvSpPr>
        <p:spPr>
          <a:xfrm>
            <a:off x="0" y="0"/>
            <a:ext cx="1743376" cy="660304"/>
          </a:xfrm>
          <a:custGeom>
            <a:avLst/>
            <a:gdLst/>
            <a:ahLst/>
            <a:cxnLst/>
            <a:rect l="l" t="t" r="r" b="b"/>
            <a:pathLst>
              <a:path w="1743376" h="660304">
                <a:moveTo>
                  <a:pt x="0" y="0"/>
                </a:moveTo>
                <a:lnTo>
                  <a:pt x="1743376" y="0"/>
                </a:lnTo>
                <a:lnTo>
                  <a:pt x="1743376" y="660304"/>
                </a:lnTo>
                <a:lnTo>
                  <a:pt x="0" y="660304"/>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743376" cy="660304"/>
          </a:xfrm>
          <a:custGeom>
            <a:avLst/>
            <a:gdLst/>
            <a:ahLst/>
            <a:cxnLst/>
            <a:rect l="l" t="t" r="r" b="b"/>
            <a:pathLst>
              <a:path w="1743376" h="660304">
                <a:moveTo>
                  <a:pt x="0" y="0"/>
                </a:moveTo>
                <a:lnTo>
                  <a:pt x="1743376" y="0"/>
                </a:lnTo>
                <a:lnTo>
                  <a:pt x="1743376" y="660304"/>
                </a:lnTo>
                <a:lnTo>
                  <a:pt x="0" y="66030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71688" y="1670212"/>
            <a:ext cx="16162637" cy="3114250"/>
          </a:xfrm>
          <a:prstGeom prst="rect">
            <a:avLst/>
          </a:prstGeom>
        </p:spPr>
        <p:txBody>
          <a:bodyPr lIns="0" tIns="0" rIns="0" bIns="0" rtlCol="0" anchor="t">
            <a:spAutoFit/>
          </a:bodyPr>
          <a:lstStyle/>
          <a:p>
            <a:pPr algn="l">
              <a:lnSpc>
                <a:spcPts val="3499"/>
              </a:lnSpc>
            </a:pPr>
            <a:endParaRPr/>
          </a:p>
          <a:p>
            <a:pPr algn="l">
              <a:lnSpc>
                <a:spcPts val="3499"/>
              </a:lnSpc>
            </a:pPr>
            <a:endParaRPr/>
          </a:p>
          <a:p>
            <a:pPr algn="l">
              <a:lnSpc>
                <a:spcPts val="3499"/>
              </a:lnSpc>
            </a:pPr>
            <a:r>
              <a:rPr lang="en-US" sz="2499" b="1" u="sng">
                <a:solidFill>
                  <a:srgbClr val="FFFFFF"/>
                </a:solidFill>
                <a:ea typeface="Canva Sans Bold"/>
                <a:cs typeface="Canva Sans Bold"/>
                <a:sym typeface="Canva Sans Bold"/>
              </a:rPr>
              <a:t>Corporate Strategy</a:t>
            </a:r>
          </a:p>
          <a:p>
            <a:pPr algn="l">
              <a:lnSpc>
                <a:spcPts val="3499"/>
              </a:lnSpc>
              <a:spcBef>
                <a:spcPct val="0"/>
              </a:spcBef>
            </a:pPr>
            <a:r>
              <a:rPr lang="en-US" sz="2499">
                <a:solidFill>
                  <a:srgbClr val="FFFFFF"/>
                </a:solidFill>
                <a:ea typeface="Canva Sans"/>
                <a:cs typeface="Canva Sans"/>
                <a:sym typeface="Canva Sans"/>
              </a:rPr>
              <a:t>boAt aligns with national initiatives, such as Make in India, by manufacturing 70% of its products locally (boAt Corporate Website, 2025). Its focus on affordability, innovation, and aspirational branding resonates with India’s youth, driving brand loyalty.</a:t>
            </a:r>
          </a:p>
          <a:p>
            <a:pPr algn="l">
              <a:lnSpc>
                <a:spcPts val="3499"/>
              </a:lnSpc>
              <a:spcBef>
                <a:spcPct val="0"/>
              </a:spcBef>
            </a:pPr>
            <a:endParaRPr lang="en-US" sz="2499">
              <a:solidFill>
                <a:srgbClr val="FFFFFF"/>
              </a:solidFill>
              <a:ea typeface="Canva Sans"/>
              <a:cs typeface="Canva Sans"/>
              <a:sym typeface="Canva Sans"/>
            </a:endParaRPr>
          </a:p>
        </p:txBody>
      </p:sp>
      <p:grpSp>
        <p:nvGrpSpPr>
          <p:cNvPr id="4" name="Group 4"/>
          <p:cNvGrpSpPr/>
          <p:nvPr/>
        </p:nvGrpSpPr>
        <p:grpSpPr>
          <a:xfrm>
            <a:off x="508921" y="2047325"/>
            <a:ext cx="17287048" cy="7985698"/>
            <a:chOff x="0" y="0"/>
            <a:chExt cx="4211178" cy="1945341"/>
          </a:xfrm>
        </p:grpSpPr>
        <p:sp>
          <p:nvSpPr>
            <p:cNvPr id="5" name="Freeform 5"/>
            <p:cNvSpPr/>
            <p:nvPr/>
          </p:nvSpPr>
          <p:spPr>
            <a:xfrm>
              <a:off x="0" y="0"/>
              <a:ext cx="4211178" cy="1945341"/>
            </a:xfrm>
            <a:custGeom>
              <a:avLst/>
              <a:gdLst/>
              <a:ahLst/>
              <a:cxnLst/>
              <a:rect l="l" t="t" r="r" b="b"/>
              <a:pathLst>
                <a:path w="4211178" h="1945341">
                  <a:moveTo>
                    <a:pt x="25975" y="0"/>
                  </a:moveTo>
                  <a:lnTo>
                    <a:pt x="4185203" y="0"/>
                  </a:lnTo>
                  <a:cubicBezTo>
                    <a:pt x="4192092" y="0"/>
                    <a:pt x="4198699" y="2737"/>
                    <a:pt x="4203570" y="7608"/>
                  </a:cubicBezTo>
                  <a:cubicBezTo>
                    <a:pt x="4208441" y="12479"/>
                    <a:pt x="4211178" y="19086"/>
                    <a:pt x="4211178" y="25975"/>
                  </a:cubicBezTo>
                  <a:lnTo>
                    <a:pt x="4211178" y="1919366"/>
                  </a:lnTo>
                  <a:cubicBezTo>
                    <a:pt x="4211178" y="1926255"/>
                    <a:pt x="4208441" y="1932861"/>
                    <a:pt x="4203570" y="1937733"/>
                  </a:cubicBezTo>
                  <a:cubicBezTo>
                    <a:pt x="4198699" y="1942604"/>
                    <a:pt x="4192092" y="1945341"/>
                    <a:pt x="4185203" y="1945341"/>
                  </a:cubicBezTo>
                  <a:lnTo>
                    <a:pt x="25975" y="1945341"/>
                  </a:lnTo>
                  <a:cubicBezTo>
                    <a:pt x="19086" y="1945341"/>
                    <a:pt x="12479" y="1942604"/>
                    <a:pt x="7608" y="1937733"/>
                  </a:cubicBezTo>
                  <a:cubicBezTo>
                    <a:pt x="2737" y="1932861"/>
                    <a:pt x="0" y="1926255"/>
                    <a:pt x="0" y="1919366"/>
                  </a:cubicBezTo>
                  <a:lnTo>
                    <a:pt x="0" y="25975"/>
                  </a:lnTo>
                  <a:cubicBezTo>
                    <a:pt x="0" y="19086"/>
                    <a:pt x="2737" y="12479"/>
                    <a:pt x="7608" y="7608"/>
                  </a:cubicBezTo>
                  <a:cubicBezTo>
                    <a:pt x="12479" y="2737"/>
                    <a:pt x="19086" y="0"/>
                    <a:pt x="25975" y="0"/>
                  </a:cubicBezTo>
                  <a:close/>
                </a:path>
              </a:pathLst>
            </a:custGeom>
            <a:solidFill>
              <a:srgbClr val="000000">
                <a:alpha val="0"/>
              </a:srgbClr>
            </a:solidFill>
            <a:ln w="38100" cap="rnd">
              <a:solidFill>
                <a:srgbClr val="E30603"/>
              </a:solidFill>
              <a:prstDash val="solid"/>
              <a:round/>
            </a:ln>
          </p:spPr>
          <p:txBody>
            <a:bodyPr/>
            <a:lstStyle/>
            <a:p>
              <a:endParaRPr lang="en-US" sz="2000" dirty="0"/>
            </a:p>
          </p:txBody>
        </p:sp>
        <p:sp>
          <p:nvSpPr>
            <p:cNvPr id="6" name="TextBox 6"/>
            <p:cNvSpPr txBox="1"/>
            <p:nvPr/>
          </p:nvSpPr>
          <p:spPr>
            <a:xfrm>
              <a:off x="0" y="-38100"/>
              <a:ext cx="4211178" cy="1983441"/>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871688" y="4673454"/>
            <a:ext cx="15938031" cy="2216184"/>
          </a:xfrm>
          <a:prstGeom prst="rect">
            <a:avLst/>
          </a:prstGeom>
        </p:spPr>
        <p:txBody>
          <a:bodyPr lIns="0" tIns="0" rIns="0" bIns="0" rtlCol="0" anchor="t">
            <a:spAutoFit/>
          </a:bodyPr>
          <a:lstStyle/>
          <a:p>
            <a:pPr algn="l">
              <a:lnSpc>
                <a:spcPts val="3499"/>
              </a:lnSpc>
              <a:spcBef>
                <a:spcPct val="0"/>
              </a:spcBef>
            </a:pPr>
            <a:r>
              <a:rPr lang="en-US" sz="2499" b="1" u="sng" dirty="0">
                <a:solidFill>
                  <a:srgbClr val="FFFFFF"/>
                </a:solidFill>
                <a:ea typeface="Canva Sans Bold"/>
                <a:cs typeface="Canva Sans Bold"/>
                <a:sym typeface="Canva Sans Bold"/>
              </a:rPr>
              <a:t>Business Unit Strategy</a:t>
            </a:r>
          </a:p>
          <a:p>
            <a:pPr algn="l">
              <a:lnSpc>
                <a:spcPts val="3499"/>
              </a:lnSpc>
              <a:spcBef>
                <a:spcPct val="0"/>
              </a:spcBef>
            </a:pPr>
            <a:r>
              <a:rPr lang="en-US" sz="2499" dirty="0">
                <a:solidFill>
                  <a:srgbClr val="FFFFFF"/>
                </a:solidFill>
                <a:ea typeface="Canva Sans"/>
                <a:cs typeface="Canva Sans"/>
                <a:sym typeface="Canva Sans"/>
              </a:rPr>
              <a:t>● Innovation: Continuous product launches (e.g., </a:t>
            </a:r>
            <a:r>
              <a:rPr lang="en-US" sz="2499" dirty="0" err="1">
                <a:solidFill>
                  <a:srgbClr val="FFFFFF"/>
                </a:solidFill>
                <a:ea typeface="Canva Sans"/>
                <a:cs typeface="Canva Sans"/>
                <a:sym typeface="Canva Sans"/>
              </a:rPr>
              <a:t>boAt</a:t>
            </a:r>
            <a:r>
              <a:rPr lang="en-US" sz="2499" dirty="0">
                <a:solidFill>
                  <a:srgbClr val="FFFFFF"/>
                </a:solidFill>
                <a:ea typeface="Canva Sans"/>
                <a:cs typeface="Canva Sans"/>
                <a:sym typeface="Canva Sans"/>
              </a:rPr>
              <a:t> </a:t>
            </a:r>
            <a:r>
              <a:rPr lang="en-US" sz="2499" dirty="0" err="1">
                <a:solidFill>
                  <a:srgbClr val="FFFFFF"/>
                </a:solidFill>
                <a:ea typeface="Canva Sans"/>
                <a:cs typeface="Canva Sans"/>
                <a:sym typeface="Canva Sans"/>
              </a:rPr>
              <a:t>Airdopes</a:t>
            </a:r>
            <a:r>
              <a:rPr lang="en-US" sz="2499" dirty="0">
                <a:solidFill>
                  <a:srgbClr val="FFFFFF"/>
                </a:solidFill>
                <a:ea typeface="Canva Sans"/>
                <a:cs typeface="Canva Sans"/>
                <a:sym typeface="Canva Sans"/>
              </a:rPr>
              <a:t> with ANC, smartwatches with SpO2 monitoring).</a:t>
            </a:r>
          </a:p>
          <a:p>
            <a:pPr algn="l">
              <a:lnSpc>
                <a:spcPts val="3499"/>
              </a:lnSpc>
              <a:spcBef>
                <a:spcPct val="0"/>
              </a:spcBef>
            </a:pPr>
            <a:r>
              <a:rPr lang="en-US" sz="2499" dirty="0">
                <a:solidFill>
                  <a:srgbClr val="FFFFFF"/>
                </a:solidFill>
                <a:ea typeface="Canva Sans"/>
                <a:cs typeface="Canva Sans"/>
                <a:sym typeface="Canva Sans"/>
              </a:rPr>
              <a:t>● Digital Engagement: Leverages influencer marketing, social media, and D2C channels for personalized customer experiences.</a:t>
            </a:r>
          </a:p>
          <a:p>
            <a:pPr algn="l">
              <a:lnSpc>
                <a:spcPts val="3499"/>
              </a:lnSpc>
              <a:spcBef>
                <a:spcPct val="0"/>
              </a:spcBef>
            </a:pPr>
            <a:r>
              <a:rPr lang="en-US" sz="2499" dirty="0">
                <a:solidFill>
                  <a:srgbClr val="FFFFFF"/>
                </a:solidFill>
                <a:ea typeface="Canva Sans"/>
                <a:cs typeface="Canva Sans"/>
                <a:sym typeface="Canva Sans"/>
              </a:rPr>
              <a:t>● Pricing: Penetration pricing to capture market share while maintaining perceived premium quality.</a:t>
            </a:r>
          </a:p>
        </p:txBody>
      </p:sp>
      <p:sp>
        <p:nvSpPr>
          <p:cNvPr id="8" name="TextBox 8"/>
          <p:cNvSpPr txBox="1"/>
          <p:nvPr/>
        </p:nvSpPr>
        <p:spPr>
          <a:xfrm>
            <a:off x="2256125" y="601641"/>
            <a:ext cx="12794919" cy="886834"/>
          </a:xfrm>
          <a:prstGeom prst="rect">
            <a:avLst/>
          </a:prstGeom>
        </p:spPr>
        <p:txBody>
          <a:bodyPr lIns="0" tIns="0" rIns="0" bIns="0" rtlCol="0" anchor="t">
            <a:spAutoFit/>
          </a:bodyPr>
          <a:lstStyle/>
          <a:p>
            <a:pPr algn="ctr">
              <a:lnSpc>
                <a:spcPts val="7295"/>
              </a:lnSpc>
              <a:spcBef>
                <a:spcPct val="0"/>
              </a:spcBef>
            </a:pPr>
            <a:r>
              <a:rPr lang="en-US" sz="5211" b="1" u="sng" dirty="0">
                <a:solidFill>
                  <a:srgbClr val="FFFFFF"/>
                </a:solidFill>
                <a:ea typeface="Canva Sans Bold"/>
                <a:cs typeface="Canva Sans Bold"/>
                <a:sym typeface="Canva Sans Bold"/>
              </a:rPr>
              <a:t>STRATEGIC CONNECTION ANALYSIS</a:t>
            </a:r>
          </a:p>
        </p:txBody>
      </p:sp>
      <p:sp>
        <p:nvSpPr>
          <p:cNvPr id="9" name="TextBox 9"/>
          <p:cNvSpPr txBox="1"/>
          <p:nvPr/>
        </p:nvSpPr>
        <p:spPr>
          <a:xfrm>
            <a:off x="871688" y="7613980"/>
            <a:ext cx="16363297" cy="1767728"/>
          </a:xfrm>
          <a:prstGeom prst="rect">
            <a:avLst/>
          </a:prstGeom>
        </p:spPr>
        <p:txBody>
          <a:bodyPr lIns="0" tIns="0" rIns="0" bIns="0" rtlCol="0" anchor="t">
            <a:spAutoFit/>
          </a:bodyPr>
          <a:lstStyle/>
          <a:p>
            <a:pPr algn="l">
              <a:lnSpc>
                <a:spcPts val="3499"/>
              </a:lnSpc>
              <a:spcBef>
                <a:spcPct val="0"/>
              </a:spcBef>
            </a:pPr>
            <a:r>
              <a:rPr lang="en-US" sz="2499" b="1" u="sng" dirty="0">
                <a:solidFill>
                  <a:srgbClr val="FFFFFF"/>
                </a:solidFill>
                <a:ea typeface="Canva Sans Bold"/>
                <a:cs typeface="Canva Sans Bold"/>
                <a:sym typeface="Canva Sans Bold"/>
              </a:rPr>
              <a:t>Marketing Integration</a:t>
            </a:r>
          </a:p>
          <a:p>
            <a:pPr algn="l">
              <a:lnSpc>
                <a:spcPts val="3499"/>
              </a:lnSpc>
              <a:spcBef>
                <a:spcPct val="0"/>
              </a:spcBef>
            </a:pPr>
            <a:r>
              <a:rPr lang="en-US" sz="2499" dirty="0">
                <a:solidFill>
                  <a:srgbClr val="FFFFFF"/>
                </a:solidFill>
                <a:ea typeface="Canva Sans"/>
                <a:cs typeface="Canva Sans"/>
                <a:sym typeface="Canva Sans"/>
              </a:rPr>
              <a:t>● Digital Campaigns: Partners with influencers and celebrities (e.g., Hardik Pandya, Kiara Advani) for high-impact campaigns.</a:t>
            </a:r>
          </a:p>
          <a:p>
            <a:pPr algn="l">
              <a:lnSpc>
                <a:spcPts val="3499"/>
              </a:lnSpc>
              <a:spcBef>
                <a:spcPct val="0"/>
              </a:spcBef>
            </a:pPr>
            <a:r>
              <a:rPr lang="en-US" sz="2499" dirty="0">
                <a:solidFill>
                  <a:srgbClr val="FFFFFF"/>
                </a:solidFill>
                <a:ea typeface="Canva Sans"/>
                <a:cs typeface="Canva Sans"/>
                <a:sym typeface="Canva Sans"/>
              </a:rPr>
              <a:t>● Data-Driven Personalization: Uses analytics to tailor promotions and product recommendations.</a:t>
            </a:r>
          </a:p>
          <a:p>
            <a:pPr algn="l">
              <a:lnSpc>
                <a:spcPts val="3499"/>
              </a:lnSpc>
              <a:spcBef>
                <a:spcPct val="0"/>
              </a:spcBef>
            </a:pPr>
            <a:r>
              <a:rPr lang="en-US" sz="2499" dirty="0">
                <a:solidFill>
                  <a:srgbClr val="FFFFFF"/>
                </a:solidFill>
                <a:ea typeface="Canva Sans"/>
                <a:cs typeface="Canva Sans"/>
                <a:sym typeface="Canva Sans"/>
              </a:rPr>
              <a:t>Product Bundling: Offers combos (e.g., earphones + smartwatch) to increase average order value.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9387741" y="1762717"/>
            <a:ext cx="8396428" cy="6451197"/>
          </a:xfrm>
          <a:custGeom>
            <a:avLst/>
            <a:gdLst/>
            <a:ahLst/>
            <a:cxnLst/>
            <a:rect l="l" t="t" r="r" b="b"/>
            <a:pathLst>
              <a:path w="8396428" h="6451197">
                <a:moveTo>
                  <a:pt x="0" y="0"/>
                </a:moveTo>
                <a:lnTo>
                  <a:pt x="8396428" y="0"/>
                </a:lnTo>
                <a:lnTo>
                  <a:pt x="8396428" y="6451198"/>
                </a:lnTo>
                <a:lnTo>
                  <a:pt x="0" y="6451198"/>
                </a:lnTo>
                <a:lnTo>
                  <a:pt x="0" y="0"/>
                </a:lnTo>
                <a:close/>
              </a:path>
            </a:pathLst>
          </a:custGeom>
          <a:blipFill>
            <a:blip r:embed="rId2"/>
            <a:stretch>
              <a:fillRect t="-9157" b="-5052"/>
            </a:stretch>
          </a:blipFill>
          <a:ln cap="rnd">
            <a:noFill/>
            <a:prstDash val="solid"/>
            <a:round/>
          </a:ln>
        </p:spPr>
        <p:txBody>
          <a:bodyPr/>
          <a:lstStyle/>
          <a:p>
            <a:endParaRPr lang="en-US"/>
          </a:p>
        </p:txBody>
      </p:sp>
      <p:sp>
        <p:nvSpPr>
          <p:cNvPr id="3" name="Freeform 3"/>
          <p:cNvSpPr/>
          <p:nvPr/>
        </p:nvSpPr>
        <p:spPr>
          <a:xfrm>
            <a:off x="701521" y="1762717"/>
            <a:ext cx="8442479" cy="6919717"/>
          </a:xfrm>
          <a:custGeom>
            <a:avLst/>
            <a:gdLst/>
            <a:ahLst/>
            <a:cxnLst/>
            <a:rect l="l" t="t" r="r" b="b"/>
            <a:pathLst>
              <a:path w="8442479" h="6919717">
                <a:moveTo>
                  <a:pt x="0" y="0"/>
                </a:moveTo>
                <a:lnTo>
                  <a:pt x="8442479" y="0"/>
                </a:lnTo>
                <a:lnTo>
                  <a:pt x="8442479" y="6919717"/>
                </a:lnTo>
                <a:lnTo>
                  <a:pt x="0" y="6919717"/>
                </a:lnTo>
                <a:lnTo>
                  <a:pt x="0" y="0"/>
                </a:lnTo>
                <a:close/>
              </a:path>
            </a:pathLst>
          </a:custGeom>
          <a:blipFill>
            <a:blip r:embed="rId3"/>
            <a:stretch>
              <a:fillRect l="-3199" t="-7174" r="-4544" b="-5218"/>
            </a:stretch>
          </a:blipFill>
        </p:spPr>
        <p:txBody>
          <a:bodyPr/>
          <a:lstStyle/>
          <a:p>
            <a:endParaRPr lang="en-US"/>
          </a:p>
        </p:txBody>
      </p:sp>
      <p:sp>
        <p:nvSpPr>
          <p:cNvPr id="4" name="Freeform 4"/>
          <p:cNvSpPr/>
          <p:nvPr/>
        </p:nvSpPr>
        <p:spPr>
          <a:xfrm>
            <a:off x="0" y="0"/>
            <a:ext cx="1697206" cy="642817"/>
          </a:xfrm>
          <a:custGeom>
            <a:avLst/>
            <a:gdLst/>
            <a:ahLst/>
            <a:cxnLst/>
            <a:rect l="l" t="t" r="r" b="b"/>
            <a:pathLst>
              <a:path w="1697206" h="642817">
                <a:moveTo>
                  <a:pt x="0" y="0"/>
                </a:moveTo>
                <a:lnTo>
                  <a:pt x="1697206" y="0"/>
                </a:lnTo>
                <a:lnTo>
                  <a:pt x="1697206" y="642817"/>
                </a:lnTo>
                <a:lnTo>
                  <a:pt x="0" y="64281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697206" cy="642817"/>
          </a:xfrm>
          <a:custGeom>
            <a:avLst/>
            <a:gdLst/>
            <a:ahLst/>
            <a:cxnLst/>
            <a:rect l="l" t="t" r="r" b="b"/>
            <a:pathLst>
              <a:path w="1697206" h="642817">
                <a:moveTo>
                  <a:pt x="0" y="0"/>
                </a:moveTo>
                <a:lnTo>
                  <a:pt x="1697206" y="0"/>
                </a:lnTo>
                <a:lnTo>
                  <a:pt x="1697206" y="642817"/>
                </a:lnTo>
                <a:lnTo>
                  <a:pt x="0" y="642817"/>
                </a:lnTo>
                <a:lnTo>
                  <a:pt x="0" y="0"/>
                </a:lnTo>
                <a:close/>
              </a:path>
            </a:pathLst>
          </a:custGeom>
          <a:blipFill>
            <a:blip r:embed="rId2"/>
            <a:stretch>
              <a:fillRect/>
            </a:stretch>
          </a:blipFill>
        </p:spPr>
        <p:txBody>
          <a:bodyPr/>
          <a:lstStyle/>
          <a:p>
            <a:endParaRPr lang="en-US"/>
          </a:p>
        </p:txBody>
      </p:sp>
      <p:sp>
        <p:nvSpPr>
          <p:cNvPr id="3" name="Freeform 3"/>
          <p:cNvSpPr/>
          <p:nvPr/>
        </p:nvSpPr>
        <p:spPr>
          <a:xfrm>
            <a:off x="298602" y="906478"/>
            <a:ext cx="4381446" cy="4413281"/>
          </a:xfrm>
          <a:custGeom>
            <a:avLst/>
            <a:gdLst/>
            <a:ahLst/>
            <a:cxnLst/>
            <a:rect l="l" t="t" r="r" b="b"/>
            <a:pathLst>
              <a:path w="4381446" h="4413281">
                <a:moveTo>
                  <a:pt x="0" y="0"/>
                </a:moveTo>
                <a:lnTo>
                  <a:pt x="4381446" y="0"/>
                </a:lnTo>
                <a:lnTo>
                  <a:pt x="4381446" y="4413281"/>
                </a:lnTo>
                <a:lnTo>
                  <a:pt x="0" y="4413281"/>
                </a:lnTo>
                <a:lnTo>
                  <a:pt x="0" y="0"/>
                </a:lnTo>
                <a:close/>
              </a:path>
            </a:pathLst>
          </a:custGeom>
          <a:blipFill>
            <a:blip r:embed="rId3"/>
            <a:stretch>
              <a:fillRect t="-13283" b="-9632"/>
            </a:stretch>
          </a:blipFill>
        </p:spPr>
        <p:txBody>
          <a:bodyPr/>
          <a:lstStyle/>
          <a:p>
            <a:endParaRPr lang="en-US"/>
          </a:p>
        </p:txBody>
      </p:sp>
      <p:sp>
        <p:nvSpPr>
          <p:cNvPr id="4" name="Freeform 4"/>
          <p:cNvSpPr/>
          <p:nvPr/>
        </p:nvSpPr>
        <p:spPr>
          <a:xfrm>
            <a:off x="4993032" y="3348423"/>
            <a:ext cx="5653785" cy="5653785"/>
          </a:xfrm>
          <a:custGeom>
            <a:avLst/>
            <a:gdLst/>
            <a:ahLst/>
            <a:cxnLst/>
            <a:rect l="l" t="t" r="r" b="b"/>
            <a:pathLst>
              <a:path w="5653785" h="5653785">
                <a:moveTo>
                  <a:pt x="0" y="0"/>
                </a:moveTo>
                <a:lnTo>
                  <a:pt x="5653785" y="0"/>
                </a:lnTo>
                <a:lnTo>
                  <a:pt x="5653785" y="5653785"/>
                </a:lnTo>
                <a:lnTo>
                  <a:pt x="0" y="5653785"/>
                </a:lnTo>
                <a:lnTo>
                  <a:pt x="0" y="0"/>
                </a:lnTo>
                <a:close/>
              </a:path>
            </a:pathLst>
          </a:custGeom>
          <a:blipFill>
            <a:blip r:embed="rId4"/>
            <a:stretch>
              <a:fillRect/>
            </a:stretch>
          </a:blipFill>
        </p:spPr>
        <p:txBody>
          <a:bodyPr/>
          <a:lstStyle/>
          <a:p>
            <a:endParaRPr lang="en-US"/>
          </a:p>
        </p:txBody>
      </p:sp>
      <p:sp>
        <p:nvSpPr>
          <p:cNvPr id="5" name="Freeform 5"/>
          <p:cNvSpPr/>
          <p:nvPr/>
        </p:nvSpPr>
        <p:spPr>
          <a:xfrm>
            <a:off x="11075047" y="479854"/>
            <a:ext cx="4334114" cy="4339538"/>
          </a:xfrm>
          <a:custGeom>
            <a:avLst/>
            <a:gdLst/>
            <a:ahLst/>
            <a:cxnLst/>
            <a:rect l="l" t="t" r="r" b="b"/>
            <a:pathLst>
              <a:path w="4334114" h="4339538">
                <a:moveTo>
                  <a:pt x="0" y="0"/>
                </a:moveTo>
                <a:lnTo>
                  <a:pt x="4334114" y="0"/>
                </a:lnTo>
                <a:lnTo>
                  <a:pt x="4334114" y="4339538"/>
                </a:lnTo>
                <a:lnTo>
                  <a:pt x="0" y="4339538"/>
                </a:lnTo>
                <a:lnTo>
                  <a:pt x="0" y="0"/>
                </a:lnTo>
                <a:close/>
              </a:path>
            </a:pathLst>
          </a:custGeom>
          <a:blipFill>
            <a:blip r:embed="rId5"/>
            <a:stretch>
              <a:fillRect/>
            </a:stretch>
          </a:blipFill>
        </p:spPr>
        <p:txBody>
          <a:bodyPr/>
          <a:lstStyle/>
          <a:p>
            <a:endParaRPr lang="en-US"/>
          </a:p>
        </p:txBody>
      </p:sp>
      <p:sp>
        <p:nvSpPr>
          <p:cNvPr id="6" name="Freeform 6"/>
          <p:cNvSpPr/>
          <p:nvPr/>
        </p:nvSpPr>
        <p:spPr>
          <a:xfrm>
            <a:off x="12978999" y="5143500"/>
            <a:ext cx="4629176" cy="4629176"/>
          </a:xfrm>
          <a:custGeom>
            <a:avLst/>
            <a:gdLst/>
            <a:ahLst/>
            <a:cxnLst/>
            <a:rect l="l" t="t" r="r" b="b"/>
            <a:pathLst>
              <a:path w="4629176" h="4629176">
                <a:moveTo>
                  <a:pt x="0" y="0"/>
                </a:moveTo>
                <a:lnTo>
                  <a:pt x="4629175" y="0"/>
                </a:lnTo>
                <a:lnTo>
                  <a:pt x="4629175" y="4629176"/>
                </a:lnTo>
                <a:lnTo>
                  <a:pt x="0" y="4629176"/>
                </a:lnTo>
                <a:lnTo>
                  <a:pt x="0" y="0"/>
                </a:lnTo>
                <a:close/>
              </a:path>
            </a:pathLst>
          </a:custGeom>
          <a:blipFill>
            <a:blip r:embed="rId6"/>
            <a:stretch>
              <a:fillRect/>
            </a:stretch>
          </a:blipFill>
        </p:spPr>
        <p:txBody>
          <a:bodyPr/>
          <a:lstStyle/>
          <a:p>
            <a:endParaRPr lang="en-US"/>
          </a:p>
        </p:txBody>
      </p:sp>
      <p:sp>
        <p:nvSpPr>
          <p:cNvPr id="9" name="TextBox 7">
            <a:extLst>
              <a:ext uri="{FF2B5EF4-FFF2-40B4-BE49-F238E27FC236}">
                <a16:creationId xmlns:a16="http://schemas.microsoft.com/office/drawing/2014/main" id="{90D59839-6AA5-F88A-969D-54B83DD91711}"/>
              </a:ext>
            </a:extLst>
          </p:cNvPr>
          <p:cNvSpPr txBox="1"/>
          <p:nvPr/>
        </p:nvSpPr>
        <p:spPr>
          <a:xfrm>
            <a:off x="4267200" y="642817"/>
            <a:ext cx="8107075" cy="2746906"/>
          </a:xfrm>
          <a:prstGeom prst="rect">
            <a:avLst/>
          </a:prstGeom>
        </p:spPr>
        <p:txBody>
          <a:bodyPr wrap="square" lIns="0" tIns="0" rIns="0" bIns="0" rtlCol="0" anchor="t">
            <a:spAutoFit/>
          </a:bodyPr>
          <a:lstStyle/>
          <a:p>
            <a:pPr algn="ctr">
              <a:lnSpc>
                <a:spcPts val="7295"/>
              </a:lnSpc>
              <a:spcBef>
                <a:spcPct val="0"/>
              </a:spcBef>
            </a:pPr>
            <a:r>
              <a:rPr lang="en-US" sz="5211" b="1" u="sng" dirty="0">
                <a:solidFill>
                  <a:srgbClr val="FFFFFF"/>
                </a:solidFill>
                <a:latin typeface="Canva Sans Bold"/>
                <a:ea typeface="Canva Sans Bold"/>
                <a:cs typeface="Canva Sans Bold"/>
                <a:sym typeface="Canva Sans Bold"/>
              </a:rPr>
              <a:t>PRODUCT </a:t>
            </a:r>
          </a:p>
          <a:p>
            <a:pPr algn="ctr">
              <a:lnSpc>
                <a:spcPts val="7295"/>
              </a:lnSpc>
              <a:spcBef>
                <a:spcPct val="0"/>
              </a:spcBef>
            </a:pPr>
            <a:r>
              <a:rPr lang="en-US" sz="5211" b="1" u="sng" dirty="0">
                <a:solidFill>
                  <a:srgbClr val="FFFFFF"/>
                </a:solidFill>
                <a:latin typeface="Canva Sans Bold"/>
                <a:ea typeface="Canva Sans Bold"/>
                <a:cs typeface="Canva Sans Bold"/>
                <a:sym typeface="Canva Sans Bold"/>
              </a:rPr>
              <a:t>PORTFOLIO</a:t>
            </a:r>
          </a:p>
          <a:p>
            <a:pPr algn="ctr">
              <a:lnSpc>
                <a:spcPts val="7295"/>
              </a:lnSpc>
              <a:spcBef>
                <a:spcPct val="0"/>
              </a:spcBef>
            </a:pPr>
            <a:endParaRPr lang="en-US" sz="5211" b="1" u="sng" dirty="0">
              <a:solidFill>
                <a:srgbClr val="FFFFFF"/>
              </a:solidFill>
              <a:latin typeface="Canva Sans Bold"/>
              <a:ea typeface="Canva Sans Bold"/>
              <a:cs typeface="Canva Sans Bold"/>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916692" cy="725947"/>
          </a:xfrm>
          <a:custGeom>
            <a:avLst/>
            <a:gdLst/>
            <a:ahLst/>
            <a:cxnLst/>
            <a:rect l="l" t="t" r="r" b="b"/>
            <a:pathLst>
              <a:path w="1916692" h="725947">
                <a:moveTo>
                  <a:pt x="0" y="0"/>
                </a:moveTo>
                <a:lnTo>
                  <a:pt x="1916692" y="0"/>
                </a:lnTo>
                <a:lnTo>
                  <a:pt x="1916692" y="725947"/>
                </a:lnTo>
                <a:lnTo>
                  <a:pt x="0" y="725947"/>
                </a:lnTo>
                <a:lnTo>
                  <a:pt x="0" y="0"/>
                </a:lnTo>
                <a:close/>
              </a:path>
            </a:pathLst>
          </a:custGeom>
          <a:blipFill>
            <a:blip r:embed="rId2"/>
            <a:stretch>
              <a:fillRect/>
            </a:stretch>
          </a:blipFill>
        </p:spPr>
        <p:txBody>
          <a:bodyPr/>
          <a:lstStyle/>
          <a:p>
            <a:endParaRPr lang="en-US"/>
          </a:p>
        </p:txBody>
      </p:sp>
      <p:sp>
        <p:nvSpPr>
          <p:cNvPr id="3" name="Freeform 3"/>
          <p:cNvSpPr/>
          <p:nvPr/>
        </p:nvSpPr>
        <p:spPr>
          <a:xfrm>
            <a:off x="1509958" y="1857600"/>
            <a:ext cx="2875304" cy="2875304"/>
          </a:xfrm>
          <a:custGeom>
            <a:avLst/>
            <a:gdLst/>
            <a:ahLst/>
            <a:cxnLst/>
            <a:rect l="l" t="t" r="r" b="b"/>
            <a:pathLst>
              <a:path w="2875304" h="2875304">
                <a:moveTo>
                  <a:pt x="0" y="0"/>
                </a:moveTo>
                <a:lnTo>
                  <a:pt x="2875304" y="0"/>
                </a:lnTo>
                <a:lnTo>
                  <a:pt x="2875304" y="2875304"/>
                </a:lnTo>
                <a:lnTo>
                  <a:pt x="0" y="2875304"/>
                </a:lnTo>
                <a:lnTo>
                  <a:pt x="0" y="0"/>
                </a:lnTo>
                <a:close/>
              </a:path>
            </a:pathLst>
          </a:custGeom>
          <a:blipFill>
            <a:blip r:embed="rId3"/>
            <a:stretch>
              <a:fillRect/>
            </a:stretch>
          </a:blipFill>
        </p:spPr>
        <p:txBody>
          <a:bodyPr/>
          <a:lstStyle/>
          <a:p>
            <a:endParaRPr lang="en-US"/>
          </a:p>
        </p:txBody>
      </p:sp>
      <p:sp>
        <p:nvSpPr>
          <p:cNvPr id="4" name="Freeform 4"/>
          <p:cNvSpPr/>
          <p:nvPr/>
        </p:nvSpPr>
        <p:spPr>
          <a:xfrm>
            <a:off x="6497431" y="1488453"/>
            <a:ext cx="3790288" cy="3790288"/>
          </a:xfrm>
          <a:custGeom>
            <a:avLst/>
            <a:gdLst/>
            <a:ahLst/>
            <a:cxnLst/>
            <a:rect l="l" t="t" r="r" b="b"/>
            <a:pathLst>
              <a:path w="3790288" h="3790288">
                <a:moveTo>
                  <a:pt x="0" y="0"/>
                </a:moveTo>
                <a:lnTo>
                  <a:pt x="3790288" y="0"/>
                </a:lnTo>
                <a:lnTo>
                  <a:pt x="3790288" y="3790289"/>
                </a:lnTo>
                <a:lnTo>
                  <a:pt x="0" y="3790289"/>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65209" y="4716140"/>
            <a:ext cx="17970392" cy="6076472"/>
          </a:xfrm>
          <a:prstGeom prst="rect">
            <a:avLst/>
          </a:prstGeom>
        </p:spPr>
        <p:txBody>
          <a:bodyPr wrap="square" lIns="0" tIns="0" rIns="0" bIns="0" rtlCol="0" anchor="t">
            <a:spAutoFit/>
          </a:bodyPr>
          <a:lstStyle/>
          <a:p>
            <a:pPr algn="l">
              <a:lnSpc>
                <a:spcPts val="3370"/>
              </a:lnSpc>
              <a:spcBef>
                <a:spcPct val="0"/>
              </a:spcBef>
            </a:pPr>
            <a:endParaRPr sz="2400" dirty="0"/>
          </a:p>
          <a:p>
            <a:pPr algn="l">
              <a:lnSpc>
                <a:spcPts val="3370"/>
              </a:lnSpc>
              <a:spcBef>
                <a:spcPct val="0"/>
              </a:spcBef>
            </a:pPr>
            <a:r>
              <a:rPr lang="en-US" sz="2400" b="1" u="sng" dirty="0">
                <a:solidFill>
                  <a:srgbClr val="FFFFFF"/>
                </a:solidFill>
                <a:ea typeface="Canva Sans Bold"/>
                <a:cs typeface="Canva Sans Bold"/>
                <a:sym typeface="Canva Sans Bold"/>
              </a:rPr>
              <a:t>Key Competitors</a:t>
            </a:r>
          </a:p>
          <a:p>
            <a:pPr marL="519742" lvl="1" indent="-259871" algn="l">
              <a:lnSpc>
                <a:spcPts val="3370"/>
              </a:lnSpc>
              <a:buFont typeface="Arial"/>
              <a:buChar char="•"/>
            </a:pPr>
            <a:r>
              <a:rPr lang="en-US" sz="2400" b="1" dirty="0">
                <a:solidFill>
                  <a:srgbClr val="FFFFFF"/>
                </a:solidFill>
                <a:ea typeface="Canva Sans Bold"/>
                <a:cs typeface="Canva Sans Bold"/>
                <a:sym typeface="Canva Sans Bold"/>
              </a:rPr>
              <a:t>Noise: </a:t>
            </a:r>
            <a:r>
              <a:rPr lang="en-US" sz="2400" dirty="0">
                <a:solidFill>
                  <a:srgbClr val="FFFFFF"/>
                </a:solidFill>
                <a:ea typeface="Canva Sans"/>
                <a:cs typeface="Canva Sans"/>
                <a:sym typeface="Canva Sans"/>
              </a:rPr>
              <a:t>Targets budget-conscious tech enthusiasts with feature-rich wearables (e.g., Noise </a:t>
            </a:r>
            <a:r>
              <a:rPr lang="en-US" sz="2400" dirty="0" err="1">
                <a:solidFill>
                  <a:srgbClr val="FFFFFF"/>
                </a:solidFill>
                <a:ea typeface="Canva Sans"/>
                <a:cs typeface="Canva Sans"/>
                <a:sym typeface="Canva Sans"/>
              </a:rPr>
              <a:t>ColorFit</a:t>
            </a:r>
            <a:r>
              <a:rPr lang="en-US" sz="2400" dirty="0">
                <a:solidFill>
                  <a:srgbClr val="FFFFFF"/>
                </a:solidFill>
                <a:ea typeface="Canva Sans"/>
                <a:cs typeface="Canva Sans"/>
                <a:sym typeface="Canva Sans"/>
              </a:rPr>
              <a:t> Pro).</a:t>
            </a:r>
          </a:p>
          <a:p>
            <a:pPr marL="519742" lvl="1" indent="-259871" algn="l">
              <a:lnSpc>
                <a:spcPts val="3370"/>
              </a:lnSpc>
              <a:buFont typeface="Arial"/>
              <a:buChar char="•"/>
            </a:pPr>
            <a:r>
              <a:rPr lang="en-US" sz="2400" b="1" dirty="0">
                <a:solidFill>
                  <a:srgbClr val="FFFFFF"/>
                </a:solidFill>
                <a:ea typeface="Canva Sans Bold"/>
                <a:cs typeface="Canva Sans Bold"/>
                <a:sym typeface="Canva Sans Bold"/>
              </a:rPr>
              <a:t>OnePlus:</a:t>
            </a:r>
            <a:r>
              <a:rPr lang="en-US" sz="2400" dirty="0">
                <a:solidFill>
                  <a:srgbClr val="FFFFFF"/>
                </a:solidFill>
                <a:ea typeface="Canva Sans"/>
                <a:cs typeface="Canva Sans"/>
                <a:sym typeface="Canva Sans"/>
              </a:rPr>
              <a:t> Focuses on premium audio (e.g., OnePlus Buds Pro) with ecosystem integration for Android users.</a:t>
            </a:r>
          </a:p>
          <a:p>
            <a:pPr marL="519742" lvl="1" indent="-259871" algn="l">
              <a:lnSpc>
                <a:spcPts val="3370"/>
              </a:lnSpc>
              <a:buFont typeface="Arial"/>
              <a:buChar char="•"/>
            </a:pPr>
            <a:r>
              <a:rPr lang="en-US" sz="2400" b="1" dirty="0">
                <a:solidFill>
                  <a:srgbClr val="FFFFFF"/>
                </a:solidFill>
                <a:ea typeface="Canva Sans Bold"/>
                <a:cs typeface="Canva Sans Bold"/>
                <a:sym typeface="Canva Sans Bold"/>
              </a:rPr>
              <a:t>Realme &amp; Xiaomi: </a:t>
            </a:r>
            <a:r>
              <a:rPr lang="en-US" sz="2400" dirty="0">
                <a:solidFill>
                  <a:srgbClr val="FFFFFF"/>
                </a:solidFill>
                <a:ea typeface="Canva Sans"/>
                <a:cs typeface="Canva Sans"/>
                <a:sym typeface="Canva Sans"/>
              </a:rPr>
              <a:t>Offer high-spec, budget-friendly devices, competing on price and features.</a:t>
            </a:r>
          </a:p>
          <a:p>
            <a:pPr marL="519742" lvl="1" indent="-259871" algn="l">
              <a:lnSpc>
                <a:spcPts val="3370"/>
              </a:lnSpc>
              <a:buFont typeface="Arial"/>
              <a:buChar char="•"/>
            </a:pPr>
            <a:r>
              <a:rPr lang="en-US" sz="2400" b="1" dirty="0">
                <a:solidFill>
                  <a:srgbClr val="FFFFFF"/>
                </a:solidFill>
                <a:ea typeface="Canva Sans Bold"/>
                <a:cs typeface="Canva Sans Bold"/>
                <a:sym typeface="Canva Sans Bold"/>
              </a:rPr>
              <a:t>Fire-</a:t>
            </a:r>
            <a:r>
              <a:rPr lang="en-US" sz="2400" b="1" dirty="0" err="1">
                <a:solidFill>
                  <a:srgbClr val="FFFFFF"/>
                </a:solidFill>
                <a:ea typeface="Canva Sans Bold"/>
                <a:cs typeface="Canva Sans Bold"/>
                <a:sym typeface="Canva Sans Bold"/>
              </a:rPr>
              <a:t>Boltt</a:t>
            </a:r>
            <a:r>
              <a:rPr lang="en-US" sz="2400" b="1" dirty="0">
                <a:solidFill>
                  <a:srgbClr val="FFFFFF"/>
                </a:solidFill>
                <a:ea typeface="Canva Sans Bold"/>
                <a:cs typeface="Canva Sans Bold"/>
                <a:sym typeface="Canva Sans Bold"/>
              </a:rPr>
              <a:t> &amp; Fastrack: </a:t>
            </a:r>
            <a:r>
              <a:rPr lang="en-US" sz="2400" dirty="0">
                <a:solidFill>
                  <a:srgbClr val="FFFFFF"/>
                </a:solidFill>
                <a:ea typeface="Canva Sans"/>
                <a:cs typeface="Canva Sans"/>
                <a:sym typeface="Canva Sans"/>
              </a:rPr>
              <a:t>Emphasize fashion-forward wearables, targeting style-conscious youth.</a:t>
            </a:r>
          </a:p>
          <a:p>
            <a:pPr algn="l">
              <a:lnSpc>
                <a:spcPts val="3370"/>
              </a:lnSpc>
              <a:spcBef>
                <a:spcPct val="0"/>
              </a:spcBef>
            </a:pPr>
            <a:endParaRPr lang="en-US" sz="2400" dirty="0">
              <a:solidFill>
                <a:srgbClr val="FFFFFF"/>
              </a:solidFill>
              <a:ea typeface="Canva Sans"/>
              <a:cs typeface="Canva Sans"/>
              <a:sym typeface="Canva Sans"/>
            </a:endParaRPr>
          </a:p>
          <a:p>
            <a:pPr algn="l">
              <a:lnSpc>
                <a:spcPts val="3370"/>
              </a:lnSpc>
              <a:spcBef>
                <a:spcPct val="0"/>
              </a:spcBef>
            </a:pPr>
            <a:r>
              <a:rPr lang="en-US" sz="2400" b="1" u="sng" dirty="0">
                <a:solidFill>
                  <a:srgbClr val="FFFFFF"/>
                </a:solidFill>
                <a:ea typeface="Canva Sans Bold"/>
                <a:cs typeface="Canva Sans Bold"/>
                <a:sym typeface="Canva Sans Bold"/>
              </a:rPr>
              <a:t>Competitive Behavior</a:t>
            </a:r>
          </a:p>
          <a:p>
            <a:pPr marL="519742" lvl="1" indent="-259871" algn="l">
              <a:lnSpc>
                <a:spcPts val="3370"/>
              </a:lnSpc>
              <a:buFont typeface="Arial"/>
              <a:buChar char="•"/>
            </a:pPr>
            <a:r>
              <a:rPr lang="en-US" sz="2400" b="1" dirty="0">
                <a:solidFill>
                  <a:srgbClr val="FFFFFF"/>
                </a:solidFill>
                <a:ea typeface="Canva Sans Bold"/>
                <a:cs typeface="Canva Sans Bold"/>
                <a:sym typeface="Canva Sans Bold"/>
              </a:rPr>
              <a:t>Product Launches: </a:t>
            </a:r>
            <a:r>
              <a:rPr lang="en-US" sz="2400" dirty="0">
                <a:solidFill>
                  <a:srgbClr val="FFFFFF"/>
                </a:solidFill>
                <a:ea typeface="Canva Sans"/>
                <a:cs typeface="Canva Sans"/>
                <a:sym typeface="Canva Sans"/>
              </a:rPr>
              <a:t>Competitors release frequent updates (e.g., Noise’s gaming-focused earbuds, Realme’s fitness trackers).</a:t>
            </a:r>
          </a:p>
          <a:p>
            <a:pPr marL="519742" lvl="1" indent="-259871" algn="l">
              <a:lnSpc>
                <a:spcPts val="3370"/>
              </a:lnSpc>
              <a:buFont typeface="Arial"/>
              <a:buChar char="•"/>
            </a:pPr>
            <a:r>
              <a:rPr lang="en-US" sz="2400" b="1" dirty="0">
                <a:solidFill>
                  <a:srgbClr val="FFFFFF"/>
                </a:solidFill>
                <a:ea typeface="Canva Sans Bold"/>
                <a:cs typeface="Canva Sans Bold"/>
                <a:sym typeface="Canva Sans Bold"/>
              </a:rPr>
              <a:t>Influencer Marketing: </a:t>
            </a:r>
            <a:r>
              <a:rPr lang="en-US" sz="2400" dirty="0">
                <a:solidFill>
                  <a:srgbClr val="FFFFFF"/>
                </a:solidFill>
                <a:ea typeface="Canva Sans"/>
                <a:cs typeface="Canva Sans"/>
                <a:sym typeface="Canva Sans"/>
              </a:rPr>
              <a:t>Brands like Noise and Fire-</a:t>
            </a:r>
            <a:r>
              <a:rPr lang="en-US" sz="2400" dirty="0" err="1">
                <a:solidFill>
                  <a:srgbClr val="FFFFFF"/>
                </a:solidFill>
                <a:ea typeface="Canva Sans"/>
                <a:cs typeface="Canva Sans"/>
                <a:sym typeface="Canva Sans"/>
              </a:rPr>
              <a:t>Boltt</a:t>
            </a:r>
            <a:r>
              <a:rPr lang="en-US" sz="2400" dirty="0">
                <a:solidFill>
                  <a:srgbClr val="FFFFFF"/>
                </a:solidFill>
                <a:ea typeface="Canva Sans"/>
                <a:cs typeface="Canva Sans"/>
                <a:sym typeface="Canva Sans"/>
              </a:rPr>
              <a:t> collaborate with micro-influencers for niche reach.</a:t>
            </a:r>
          </a:p>
          <a:p>
            <a:pPr marL="519742" lvl="1" indent="-259871" algn="l">
              <a:lnSpc>
                <a:spcPts val="3370"/>
              </a:lnSpc>
              <a:buFont typeface="Arial"/>
              <a:buChar char="•"/>
            </a:pPr>
            <a:r>
              <a:rPr lang="en-US" sz="2400" b="1" dirty="0">
                <a:solidFill>
                  <a:srgbClr val="FFFFFF"/>
                </a:solidFill>
                <a:ea typeface="Canva Sans Bold"/>
                <a:cs typeface="Canva Sans Bold"/>
                <a:sym typeface="Canva Sans Bold"/>
              </a:rPr>
              <a:t>Ecosystem Integration: </a:t>
            </a:r>
            <a:r>
              <a:rPr lang="en-US" sz="2400" dirty="0">
                <a:solidFill>
                  <a:srgbClr val="FFFFFF"/>
                </a:solidFill>
                <a:ea typeface="Canva Sans"/>
                <a:cs typeface="Canva Sans"/>
                <a:sym typeface="Canva Sans"/>
              </a:rPr>
              <a:t>OnePlus and Xiaomi build interconnected device ecosystems, enhancing user retention.</a:t>
            </a:r>
          </a:p>
          <a:p>
            <a:pPr algn="l">
              <a:lnSpc>
                <a:spcPts val="3370"/>
              </a:lnSpc>
              <a:spcBef>
                <a:spcPct val="0"/>
              </a:spcBef>
            </a:pPr>
            <a:endParaRPr lang="en-US" sz="2400" dirty="0">
              <a:solidFill>
                <a:srgbClr val="FFFFFF"/>
              </a:solidFill>
              <a:ea typeface="Canva Sans"/>
              <a:cs typeface="Canva Sans"/>
              <a:sym typeface="Canva Sans"/>
            </a:endParaRPr>
          </a:p>
          <a:p>
            <a:pPr algn="l">
              <a:lnSpc>
                <a:spcPts val="3370"/>
              </a:lnSpc>
              <a:spcBef>
                <a:spcPct val="0"/>
              </a:spcBef>
            </a:pPr>
            <a:endParaRPr lang="en-US" sz="2400" dirty="0">
              <a:solidFill>
                <a:srgbClr val="FFFFFF"/>
              </a:solidFill>
              <a:ea typeface="Canva Sans"/>
              <a:cs typeface="Canva Sans"/>
              <a:sym typeface="Canva Sans"/>
            </a:endParaRPr>
          </a:p>
          <a:p>
            <a:pPr algn="l">
              <a:lnSpc>
                <a:spcPts val="3370"/>
              </a:lnSpc>
              <a:spcBef>
                <a:spcPct val="0"/>
              </a:spcBef>
            </a:pPr>
            <a:endParaRPr lang="en-US" sz="2400" dirty="0">
              <a:solidFill>
                <a:srgbClr val="FFFFFF"/>
              </a:solidFill>
              <a:ea typeface="Canva Sans"/>
              <a:cs typeface="Canva Sans"/>
              <a:sym typeface="Canva Sans"/>
            </a:endParaRPr>
          </a:p>
        </p:txBody>
      </p:sp>
      <p:sp>
        <p:nvSpPr>
          <p:cNvPr id="7" name="TextBox 7"/>
          <p:cNvSpPr txBox="1"/>
          <p:nvPr/>
        </p:nvSpPr>
        <p:spPr>
          <a:xfrm>
            <a:off x="2256125" y="601641"/>
            <a:ext cx="12794919" cy="886812"/>
          </a:xfrm>
          <a:prstGeom prst="rect">
            <a:avLst/>
          </a:prstGeom>
        </p:spPr>
        <p:txBody>
          <a:bodyPr lIns="0" tIns="0" rIns="0" bIns="0" rtlCol="0" anchor="t">
            <a:spAutoFit/>
          </a:bodyPr>
          <a:lstStyle/>
          <a:p>
            <a:pPr algn="ctr">
              <a:lnSpc>
                <a:spcPts val="7295"/>
              </a:lnSpc>
              <a:spcBef>
                <a:spcPct val="0"/>
              </a:spcBef>
            </a:pPr>
            <a:r>
              <a:rPr lang="en-US" sz="5211" b="1" u="sng" dirty="0">
                <a:solidFill>
                  <a:srgbClr val="FFFFFF"/>
                </a:solidFill>
                <a:latin typeface="Canva Sans Bold"/>
                <a:ea typeface="Canva Sans Bold"/>
                <a:cs typeface="Canva Sans Bold"/>
                <a:sym typeface="Canva Sans Bold"/>
              </a:rPr>
              <a:t>COMPETITIVE LANDSCAPE ANALYSIS</a:t>
            </a:r>
          </a:p>
        </p:txBody>
      </p:sp>
      <p:pic>
        <p:nvPicPr>
          <p:cNvPr id="5122" name="Picture 2" descr="Fire-Boltt Ring 44.5mm (1.75 inch) Inch Display BT Calling Smartwatch">
            <a:extLst>
              <a:ext uri="{FF2B5EF4-FFF2-40B4-BE49-F238E27FC236}">
                <a16:creationId xmlns:a16="http://schemas.microsoft.com/office/drawing/2014/main" id="{9D04C8D9-5D6D-B1C6-5FC1-66F564CB66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2795" y="1857600"/>
            <a:ext cx="3151031" cy="3151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0000"/>
        </a:solidFill>
        <a:effectLst/>
      </p:bgPr>
    </p:bg>
    <p:spTree>
      <p:nvGrpSpPr>
        <p:cNvPr id="1" name=""/>
        <p:cNvGrpSpPr/>
        <p:nvPr/>
      </p:nvGrpSpPr>
      <p:grpSpPr>
        <a:xfrm>
          <a:off x="0" y="0"/>
          <a:ext cx="0" cy="0"/>
          <a:chOff x="0" y="0"/>
          <a:chExt cx="0" cy="0"/>
        </a:xfrm>
      </p:grpSpPr>
      <p:sp>
        <p:nvSpPr>
          <p:cNvPr id="2" name="Freeform 2"/>
          <p:cNvSpPr/>
          <p:nvPr/>
        </p:nvSpPr>
        <p:spPr>
          <a:xfrm>
            <a:off x="0" y="0"/>
            <a:ext cx="1916692" cy="725947"/>
          </a:xfrm>
          <a:custGeom>
            <a:avLst/>
            <a:gdLst/>
            <a:ahLst/>
            <a:cxnLst/>
            <a:rect l="l" t="t" r="r" b="b"/>
            <a:pathLst>
              <a:path w="1916692" h="725947">
                <a:moveTo>
                  <a:pt x="0" y="0"/>
                </a:moveTo>
                <a:lnTo>
                  <a:pt x="1916692" y="0"/>
                </a:lnTo>
                <a:lnTo>
                  <a:pt x="1916692" y="725947"/>
                </a:lnTo>
                <a:lnTo>
                  <a:pt x="0" y="72594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2256125" y="601641"/>
            <a:ext cx="12794919" cy="886834"/>
          </a:xfrm>
          <a:prstGeom prst="rect">
            <a:avLst/>
          </a:prstGeom>
        </p:spPr>
        <p:txBody>
          <a:bodyPr lIns="0" tIns="0" rIns="0" bIns="0" rtlCol="0" anchor="t">
            <a:spAutoFit/>
          </a:bodyPr>
          <a:lstStyle/>
          <a:p>
            <a:pPr algn="ctr">
              <a:lnSpc>
                <a:spcPts val="7295"/>
              </a:lnSpc>
              <a:spcBef>
                <a:spcPct val="0"/>
              </a:spcBef>
            </a:pPr>
            <a:r>
              <a:rPr lang="en-US" sz="5211" b="1" u="sng" dirty="0">
                <a:solidFill>
                  <a:srgbClr val="FFFFFF"/>
                </a:solidFill>
                <a:latin typeface="Canva Sans Bold"/>
                <a:ea typeface="Canva Sans Bold"/>
                <a:cs typeface="Canva Sans Bold"/>
                <a:sym typeface="Canva Sans Bold"/>
              </a:rPr>
              <a:t>KEY COMPETITORS</a:t>
            </a:r>
          </a:p>
        </p:txBody>
      </p:sp>
      <p:graphicFrame>
        <p:nvGraphicFramePr>
          <p:cNvPr id="8" name="Table 7">
            <a:extLst>
              <a:ext uri="{FF2B5EF4-FFF2-40B4-BE49-F238E27FC236}">
                <a16:creationId xmlns:a16="http://schemas.microsoft.com/office/drawing/2014/main" id="{7708D20F-B177-39B9-59C3-8F408BB1856D}"/>
              </a:ext>
            </a:extLst>
          </p:cNvPr>
          <p:cNvGraphicFramePr>
            <a:graphicFrameLocks noGrp="1"/>
          </p:cNvGraphicFramePr>
          <p:nvPr>
            <p:extLst>
              <p:ext uri="{D42A27DB-BD31-4B8C-83A1-F6EECF244321}">
                <p14:modId xmlns:p14="http://schemas.microsoft.com/office/powerpoint/2010/main" val="3321572475"/>
              </p:ext>
            </p:extLst>
          </p:nvPr>
        </p:nvGraphicFramePr>
        <p:xfrm>
          <a:off x="1333500" y="1881882"/>
          <a:ext cx="15621000" cy="7803477"/>
        </p:xfrm>
        <a:graphic>
          <a:graphicData uri="http://schemas.openxmlformats.org/drawingml/2006/table">
            <a:tbl>
              <a:tblPr/>
              <a:tblGrid>
                <a:gridCol w="5207000">
                  <a:extLst>
                    <a:ext uri="{9D8B030D-6E8A-4147-A177-3AD203B41FA5}">
                      <a16:colId xmlns:a16="http://schemas.microsoft.com/office/drawing/2014/main" val="2411982960"/>
                    </a:ext>
                  </a:extLst>
                </a:gridCol>
                <a:gridCol w="5207000">
                  <a:extLst>
                    <a:ext uri="{9D8B030D-6E8A-4147-A177-3AD203B41FA5}">
                      <a16:colId xmlns:a16="http://schemas.microsoft.com/office/drawing/2014/main" val="933305668"/>
                    </a:ext>
                  </a:extLst>
                </a:gridCol>
                <a:gridCol w="5207000">
                  <a:extLst>
                    <a:ext uri="{9D8B030D-6E8A-4147-A177-3AD203B41FA5}">
                      <a16:colId xmlns:a16="http://schemas.microsoft.com/office/drawing/2014/main" val="3574818690"/>
                    </a:ext>
                  </a:extLst>
                </a:gridCol>
              </a:tblGrid>
              <a:tr h="1296940">
                <a:tc>
                  <a:txBody>
                    <a:bodyPr/>
                    <a:lstStyle/>
                    <a:p>
                      <a:pPr algn="ctr"/>
                      <a:r>
                        <a:rPr lang="en-IN" sz="2800" b="1" dirty="0">
                          <a:solidFill>
                            <a:srgbClr val="FFFFFF"/>
                          </a:solidFill>
                          <a:effectLst/>
                        </a:rPr>
                        <a:t>Brand</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b="1" dirty="0">
                          <a:solidFill>
                            <a:srgbClr val="FFFFFF"/>
                          </a:solidFill>
                          <a:effectLst/>
                        </a:rPr>
                        <a:t>Positioning</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b="1">
                          <a:solidFill>
                            <a:srgbClr val="FFFFFF"/>
                          </a:solidFill>
                          <a:effectLst/>
                        </a:rPr>
                        <a:t>Unique Offer</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740201785"/>
                  </a:ext>
                </a:extLst>
              </a:tr>
              <a:tr h="1612166">
                <a:tc>
                  <a:txBody>
                    <a:bodyPr/>
                    <a:lstStyle/>
                    <a:p>
                      <a:pPr algn="ctr"/>
                      <a:r>
                        <a:rPr lang="en-IN" sz="2800" b="1">
                          <a:solidFill>
                            <a:srgbClr val="FFFFFF"/>
                          </a:solidFill>
                          <a:effectLst/>
                        </a:rPr>
                        <a:t>boAt</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Youthful, Lifestyle, Affordability</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a:solidFill>
                            <a:srgbClr val="FFFFFF"/>
                          </a:solidFill>
                          <a:effectLst/>
                        </a:rPr>
                        <a:t>Stylish audio &amp; wearables at value prices</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361005054"/>
                  </a:ext>
                </a:extLst>
              </a:tr>
              <a:tr h="1612166">
                <a:tc>
                  <a:txBody>
                    <a:bodyPr/>
                    <a:lstStyle/>
                    <a:p>
                      <a:pPr algn="ctr"/>
                      <a:r>
                        <a:rPr lang="en-IN" sz="2800" b="1" dirty="0">
                          <a:solidFill>
                            <a:srgbClr val="FFFFFF"/>
                          </a:solidFill>
                          <a:effectLst/>
                        </a:rPr>
                        <a:t>Noise</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Tech-oriented, Fitness-focused</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Advanced smart features at accessible prices</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661781858"/>
                  </a:ext>
                </a:extLst>
              </a:tr>
              <a:tr h="1779104">
                <a:tc>
                  <a:txBody>
                    <a:bodyPr/>
                    <a:lstStyle/>
                    <a:p>
                      <a:pPr algn="ctr"/>
                      <a:r>
                        <a:rPr lang="en-IN" sz="2800" b="1">
                          <a:solidFill>
                            <a:srgbClr val="FFFFFF"/>
                          </a:solidFill>
                          <a:effectLst/>
                        </a:rPr>
                        <a:t>Realme</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a:solidFill>
                            <a:srgbClr val="FFFFFF"/>
                          </a:solidFill>
                          <a:effectLst/>
                        </a:rPr>
                        <a:t>Feature-driven, Value-oriented</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Budget-focused high-spec devices</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058225908"/>
                  </a:ext>
                </a:extLst>
              </a:tr>
              <a:tr h="1503101">
                <a:tc>
                  <a:txBody>
                    <a:bodyPr/>
                    <a:lstStyle/>
                    <a:p>
                      <a:pPr algn="ctr"/>
                      <a:r>
                        <a:rPr lang="en-IN" sz="2800" b="1">
                          <a:solidFill>
                            <a:srgbClr val="FFFFFF"/>
                          </a:solidFill>
                          <a:effectLst/>
                        </a:rPr>
                        <a:t>OnePlus</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a:solidFill>
                            <a:srgbClr val="FFFFFF"/>
                          </a:solidFill>
                          <a:effectLst/>
                        </a:rPr>
                        <a:t>Premium, Integrated ecosystem</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tc>
                  <a:txBody>
                    <a:bodyPr/>
                    <a:lstStyle/>
                    <a:p>
                      <a:pPr algn="ctr"/>
                      <a:r>
                        <a:rPr lang="en-IN" sz="2800" dirty="0">
                          <a:solidFill>
                            <a:srgbClr val="FFFFFF"/>
                          </a:solidFill>
                          <a:effectLst/>
                        </a:rPr>
                        <a:t>Seamless Android-focused audio experience</a:t>
                      </a:r>
                    </a:p>
                  </a:txBody>
                  <a:tcPr marL="54085" marR="54085" marT="27042" marB="27042" anchor="ctr">
                    <a:lnL w="28575" cap="flat" cmpd="sng" algn="ctr">
                      <a:solidFill>
                        <a:srgbClr val="E30603"/>
                      </a:solidFill>
                      <a:prstDash val="solid"/>
                      <a:round/>
                      <a:headEnd type="none" w="med" len="med"/>
                      <a:tailEnd type="none" w="med" len="med"/>
                    </a:lnL>
                    <a:lnR w="28575" cap="flat" cmpd="sng" algn="ctr">
                      <a:solidFill>
                        <a:srgbClr val="E30603"/>
                      </a:solidFill>
                      <a:prstDash val="solid"/>
                      <a:round/>
                      <a:headEnd type="none" w="med" len="med"/>
                      <a:tailEnd type="none" w="med" len="med"/>
                    </a:lnR>
                    <a:lnT w="28575" cap="flat" cmpd="sng" algn="ctr">
                      <a:solidFill>
                        <a:srgbClr val="E30603"/>
                      </a:solidFill>
                      <a:prstDash val="solid"/>
                      <a:round/>
                      <a:headEnd type="none" w="med" len="med"/>
                      <a:tailEnd type="none" w="med" len="med"/>
                    </a:lnT>
                    <a:lnB w="28575" cap="flat" cmpd="sng" algn="ctr">
                      <a:solidFill>
                        <a:srgbClr val="E30603"/>
                      </a:solidFill>
                      <a:prstDash val="solid"/>
                      <a:round/>
                      <a:headEnd type="none" w="med" len="med"/>
                      <a:tailEnd type="none" w="med" len="med"/>
                    </a:lnB>
                    <a:noFill/>
                  </a:tcPr>
                </a:tc>
                <a:extLst>
                  <a:ext uri="{0D108BD9-81ED-4DB2-BD59-A6C34878D82A}">
                    <a16:rowId xmlns:a16="http://schemas.microsoft.com/office/drawing/2014/main" val="2591643781"/>
                  </a:ext>
                </a:extLst>
              </a:tr>
            </a:tbl>
          </a:graphicData>
        </a:graphic>
      </p:graphicFrame>
      <p:sp>
        <p:nvSpPr>
          <p:cNvPr id="9" name="Rectangle 2">
            <a:extLst>
              <a:ext uri="{FF2B5EF4-FFF2-40B4-BE49-F238E27FC236}">
                <a16:creationId xmlns:a16="http://schemas.microsoft.com/office/drawing/2014/main" id="{57C57E9A-2918-0993-3280-1A73EB1851B7}"/>
              </a:ext>
            </a:extLst>
          </p:cNvPr>
          <p:cNvSpPr>
            <a:spLocks noChangeArrowheads="1"/>
          </p:cNvSpPr>
          <p:nvPr/>
        </p:nvSpPr>
        <p:spPr bwMode="auto">
          <a:xfrm>
            <a:off x="-1600574" y="1600199"/>
            <a:ext cx="58688936" cy="49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981</Words>
  <Application>Microsoft Office PowerPoint</Application>
  <PresentationFormat>Custom</PresentationFormat>
  <Paragraphs>116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Canva Sans</vt:lpstr>
      <vt:lpstr>Canva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boAt is a leading Indian consumer electronics brand founded in 2016 by Aman Gupta and Sameer Mehta. Known for its stylish and affordable audio products like earphones, speakers, and smartwatches, boAt has quickly become a favorite among India’s youth. The</dc:title>
  <cp:lastModifiedBy>Sanchita Mohanty</cp:lastModifiedBy>
  <cp:revision>5</cp:revision>
  <dcterms:created xsi:type="dcterms:W3CDTF">2006-08-16T00:00:00Z</dcterms:created>
  <dcterms:modified xsi:type="dcterms:W3CDTF">2025-07-07T06:13:54Z</dcterms:modified>
  <dc:identifier>DAGqfHCbADQ</dc:identifier>
</cp:coreProperties>
</file>